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1" r:id="rId11"/>
    <p:sldId id="266" r:id="rId12"/>
    <p:sldId id="268" r:id="rId13"/>
    <p:sldId id="269" r:id="rId14"/>
    <p:sldId id="271" r:id="rId15"/>
    <p:sldId id="272" r:id="rId16"/>
    <p:sldId id="283" r:id="rId17"/>
    <p:sldId id="284" r:id="rId18"/>
    <p:sldId id="267" r:id="rId19"/>
    <p:sldId id="292" r:id="rId20"/>
    <p:sldId id="273" r:id="rId21"/>
    <p:sldId id="285" r:id="rId22"/>
    <p:sldId id="290" r:id="rId23"/>
    <p:sldId id="281" r:id="rId24"/>
    <p:sldId id="282" r:id="rId25"/>
    <p:sldId id="288" r:id="rId26"/>
    <p:sldId id="289" r:id="rId27"/>
    <p:sldId id="293" r:id="rId28"/>
    <p:sldId id="275" r:id="rId29"/>
    <p:sldId id="296" r:id="rId30"/>
    <p:sldId id="286" r:id="rId31"/>
    <p:sldId id="287" r:id="rId32"/>
    <p:sldId id="294" r:id="rId33"/>
    <p:sldId id="278" r:id="rId34"/>
    <p:sldId id="295" r:id="rId35"/>
    <p:sldId id="280" r:id="rId3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403" y="2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NANDEZ QUEZADA, DAVID" userId="da407fc3-c096-473e-aadd-5068028b2892" providerId="ADAL" clId="{B0CEA9E6-732E-486D-83E7-AFA4F64AB82E}"/>
    <pc:docChg chg="undo custSel addSld delSld modSld sldOrd">
      <pc:chgData name="FERNANDEZ QUEZADA, DAVID" userId="da407fc3-c096-473e-aadd-5068028b2892" providerId="ADAL" clId="{B0CEA9E6-732E-486D-83E7-AFA4F64AB82E}" dt="2025-11-12T15:28:21.100" v="414" actId="478"/>
      <pc:docMkLst>
        <pc:docMk/>
      </pc:docMkLst>
      <pc:sldChg chg="delSp mod delAnim">
        <pc:chgData name="FERNANDEZ QUEZADA, DAVID" userId="da407fc3-c096-473e-aadd-5068028b2892" providerId="ADAL" clId="{B0CEA9E6-732E-486D-83E7-AFA4F64AB82E}" dt="2025-11-12T15:28:21.100" v="414" actId="478"/>
        <pc:sldMkLst>
          <pc:docMk/>
          <pc:sldMk cId="4021449494" sldId="267"/>
        </pc:sldMkLst>
        <pc:picChg chg="del">
          <ac:chgData name="FERNANDEZ QUEZADA, DAVID" userId="da407fc3-c096-473e-aadd-5068028b2892" providerId="ADAL" clId="{B0CEA9E6-732E-486D-83E7-AFA4F64AB82E}" dt="2025-11-12T15:28:21.100" v="414" actId="478"/>
          <ac:picMkLst>
            <pc:docMk/>
            <pc:sldMk cId="4021449494" sldId="267"/>
            <ac:picMk id="2" creationId="{6AD1BF4B-B0E9-4BBB-941B-AAA2D2AACB62}"/>
          </ac:picMkLst>
        </pc:picChg>
      </pc:sldChg>
      <pc:sldChg chg="ord">
        <pc:chgData name="FERNANDEZ QUEZADA, DAVID" userId="da407fc3-c096-473e-aadd-5068028b2892" providerId="ADAL" clId="{B0CEA9E6-732E-486D-83E7-AFA4F64AB82E}" dt="2025-10-28T15:33:05.134" v="331"/>
        <pc:sldMkLst>
          <pc:docMk/>
          <pc:sldMk cId="434992629" sldId="275"/>
        </pc:sldMkLst>
      </pc:sldChg>
      <pc:sldChg chg="ord">
        <pc:chgData name="FERNANDEZ QUEZADA, DAVID" userId="da407fc3-c096-473e-aadd-5068028b2892" providerId="ADAL" clId="{B0CEA9E6-732E-486D-83E7-AFA4F64AB82E}" dt="2025-10-28T15:33:27.384" v="333"/>
        <pc:sldMkLst>
          <pc:docMk/>
          <pc:sldMk cId="529696847" sldId="281"/>
        </pc:sldMkLst>
      </pc:sldChg>
      <pc:sldChg chg="ord">
        <pc:chgData name="FERNANDEZ QUEZADA, DAVID" userId="da407fc3-c096-473e-aadd-5068028b2892" providerId="ADAL" clId="{B0CEA9E6-732E-486D-83E7-AFA4F64AB82E}" dt="2025-10-28T15:33:27.384" v="333"/>
        <pc:sldMkLst>
          <pc:docMk/>
          <pc:sldMk cId="1621968068" sldId="282"/>
        </pc:sldMkLst>
      </pc:sldChg>
      <pc:sldChg chg="addSp delSp modSp mod">
        <pc:chgData name="FERNANDEZ QUEZADA, DAVID" userId="da407fc3-c096-473e-aadd-5068028b2892" providerId="ADAL" clId="{B0CEA9E6-732E-486D-83E7-AFA4F64AB82E}" dt="2025-10-28T15:20:31.290" v="249" actId="1076"/>
        <pc:sldMkLst>
          <pc:docMk/>
          <pc:sldMk cId="3010067184" sldId="283"/>
        </pc:sldMkLst>
        <pc:spChg chg="mod">
          <ac:chgData name="FERNANDEZ QUEZADA, DAVID" userId="da407fc3-c096-473e-aadd-5068028b2892" providerId="ADAL" clId="{B0CEA9E6-732E-486D-83E7-AFA4F64AB82E}" dt="2025-10-28T15:20:29.842" v="248" actId="1076"/>
          <ac:spMkLst>
            <pc:docMk/>
            <pc:sldMk cId="3010067184" sldId="283"/>
            <ac:spMk id="6" creationId="{9C647CC1-A941-3E25-344F-3C2FAE70CC24}"/>
          </ac:spMkLst>
        </pc:spChg>
        <pc:picChg chg="add">
          <ac:chgData name="FERNANDEZ QUEZADA, DAVID" userId="da407fc3-c096-473e-aadd-5068028b2892" providerId="ADAL" clId="{B0CEA9E6-732E-486D-83E7-AFA4F64AB82E}" dt="2025-10-28T15:20:09.081" v="242" actId="22"/>
          <ac:picMkLst>
            <pc:docMk/>
            <pc:sldMk cId="3010067184" sldId="283"/>
            <ac:picMk id="5" creationId="{E50C0738-83A4-2560-8AFC-DB5548854DFA}"/>
          </ac:picMkLst>
        </pc:picChg>
        <pc:picChg chg="add mod">
          <ac:chgData name="FERNANDEZ QUEZADA, DAVID" userId="da407fc3-c096-473e-aadd-5068028b2892" providerId="ADAL" clId="{B0CEA9E6-732E-486D-83E7-AFA4F64AB82E}" dt="2025-10-28T15:20:31.290" v="249" actId="1076"/>
          <ac:picMkLst>
            <pc:docMk/>
            <pc:sldMk cId="3010067184" sldId="283"/>
            <ac:picMk id="7" creationId="{9E28E65D-7E3C-B349-A745-039382DF3F54}"/>
          </ac:picMkLst>
        </pc:picChg>
      </pc:sldChg>
      <pc:sldChg chg="addSp modSp new mod">
        <pc:chgData name="FERNANDEZ QUEZADA, DAVID" userId="da407fc3-c096-473e-aadd-5068028b2892" providerId="ADAL" clId="{B0CEA9E6-732E-486D-83E7-AFA4F64AB82E}" dt="2025-10-28T15:04:55.946" v="40" actId="1076"/>
        <pc:sldMkLst>
          <pc:docMk/>
          <pc:sldMk cId="4021770154" sldId="284"/>
        </pc:sldMkLst>
        <pc:spChg chg="add mod">
          <ac:chgData name="FERNANDEZ QUEZADA, DAVID" userId="da407fc3-c096-473e-aadd-5068028b2892" providerId="ADAL" clId="{B0CEA9E6-732E-486D-83E7-AFA4F64AB82E}" dt="2025-10-28T15:04:55.946" v="40" actId="1076"/>
          <ac:spMkLst>
            <pc:docMk/>
            <pc:sldMk cId="4021770154" sldId="284"/>
            <ac:spMk id="3" creationId="{A417D876-AD5A-06F7-3AFB-8BA23A355A53}"/>
          </ac:spMkLst>
        </pc:spChg>
        <pc:picChg chg="add mod">
          <ac:chgData name="FERNANDEZ QUEZADA, DAVID" userId="da407fc3-c096-473e-aadd-5068028b2892" providerId="ADAL" clId="{B0CEA9E6-732E-486D-83E7-AFA4F64AB82E}" dt="2025-10-28T15:04:35.298" v="36" actId="1076"/>
          <ac:picMkLst>
            <pc:docMk/>
            <pc:sldMk cId="4021770154" sldId="284"/>
            <ac:picMk id="1026" creationId="{1500814A-49B6-CA23-6343-9B7318C189DD}"/>
          </ac:picMkLst>
        </pc:picChg>
      </pc:sldChg>
      <pc:sldChg chg="addSp modSp new">
        <pc:chgData name="FERNANDEZ QUEZADA, DAVID" userId="da407fc3-c096-473e-aadd-5068028b2892" providerId="ADAL" clId="{B0CEA9E6-732E-486D-83E7-AFA4F64AB82E}" dt="2025-10-28T15:21:52.129" v="253"/>
        <pc:sldMkLst>
          <pc:docMk/>
          <pc:sldMk cId="2301030524" sldId="285"/>
        </pc:sldMkLst>
        <pc:picChg chg="add mod">
          <ac:chgData name="FERNANDEZ QUEZADA, DAVID" userId="da407fc3-c096-473e-aadd-5068028b2892" providerId="ADAL" clId="{B0CEA9E6-732E-486D-83E7-AFA4F64AB82E}" dt="2025-10-28T15:12:46.830" v="70" actId="1076"/>
          <ac:picMkLst>
            <pc:docMk/>
            <pc:sldMk cId="2301030524" sldId="285"/>
            <ac:picMk id="2050" creationId="{C6DDAD62-8C3E-8612-7CB0-A7AD7F699E14}"/>
          </ac:picMkLst>
        </pc:picChg>
        <pc:picChg chg="add mod">
          <ac:chgData name="FERNANDEZ QUEZADA, DAVID" userId="da407fc3-c096-473e-aadd-5068028b2892" providerId="ADAL" clId="{B0CEA9E6-732E-486D-83E7-AFA4F64AB82E}" dt="2025-10-28T15:07:42.239" v="51" actId="1076"/>
          <ac:picMkLst>
            <pc:docMk/>
            <pc:sldMk cId="2301030524" sldId="285"/>
            <ac:picMk id="2052" creationId="{9570200D-A4F8-ED9F-EDCF-9D9A441A7111}"/>
          </ac:picMkLst>
        </pc:picChg>
        <pc:picChg chg="add mod">
          <ac:chgData name="FERNANDEZ QUEZADA, DAVID" userId="da407fc3-c096-473e-aadd-5068028b2892" providerId="ADAL" clId="{B0CEA9E6-732E-486D-83E7-AFA4F64AB82E}" dt="2025-10-28T15:09:44.693" v="56" actId="14100"/>
          <ac:picMkLst>
            <pc:docMk/>
            <pc:sldMk cId="2301030524" sldId="285"/>
            <ac:picMk id="2054" creationId="{174C895F-E62D-A8B4-21AB-FE08ECF411C0}"/>
          </ac:picMkLst>
        </pc:picChg>
      </pc:sldChg>
      <pc:sldChg chg="addSp delSp modSp new mod">
        <pc:chgData name="FERNANDEZ QUEZADA, DAVID" userId="da407fc3-c096-473e-aadd-5068028b2892" providerId="ADAL" clId="{B0CEA9E6-732E-486D-83E7-AFA4F64AB82E}" dt="2025-10-28T15:14:00.258" v="117" actId="1076"/>
        <pc:sldMkLst>
          <pc:docMk/>
          <pc:sldMk cId="2868320073" sldId="286"/>
        </pc:sldMkLst>
        <pc:spChg chg="add mod">
          <ac:chgData name="FERNANDEZ QUEZADA, DAVID" userId="da407fc3-c096-473e-aadd-5068028b2892" providerId="ADAL" clId="{B0CEA9E6-732E-486D-83E7-AFA4F64AB82E}" dt="2025-10-28T15:14:00.258" v="117" actId="1076"/>
          <ac:spMkLst>
            <pc:docMk/>
            <pc:sldMk cId="2868320073" sldId="286"/>
            <ac:spMk id="2" creationId="{94ABC081-BFB7-FA4E-25D2-F2A2A4339E67}"/>
          </ac:spMkLst>
        </pc:spChg>
        <pc:picChg chg="add">
          <ac:chgData name="FERNANDEZ QUEZADA, DAVID" userId="da407fc3-c096-473e-aadd-5068028b2892" providerId="ADAL" clId="{B0CEA9E6-732E-486D-83E7-AFA4F64AB82E}" dt="2025-10-28T15:10:17.684" v="58"/>
          <ac:picMkLst>
            <pc:docMk/>
            <pc:sldMk cId="2868320073" sldId="286"/>
            <ac:picMk id="3074" creationId="{70BE7BA5-81C1-9569-DB65-F51148524D92}"/>
          </ac:picMkLst>
        </pc:picChg>
      </pc:sldChg>
      <pc:sldChg chg="addSp modSp new mod">
        <pc:chgData name="FERNANDEZ QUEZADA, DAVID" userId="da407fc3-c096-473e-aadd-5068028b2892" providerId="ADAL" clId="{B0CEA9E6-732E-486D-83E7-AFA4F64AB82E}" dt="2025-10-28T15:14:38.400" v="154" actId="1076"/>
        <pc:sldMkLst>
          <pc:docMk/>
          <pc:sldMk cId="3947489093" sldId="287"/>
        </pc:sldMkLst>
        <pc:spChg chg="add mod">
          <ac:chgData name="FERNANDEZ QUEZADA, DAVID" userId="da407fc3-c096-473e-aadd-5068028b2892" providerId="ADAL" clId="{B0CEA9E6-732E-486D-83E7-AFA4F64AB82E}" dt="2025-10-28T15:14:25.188" v="136" actId="1076"/>
          <ac:spMkLst>
            <pc:docMk/>
            <pc:sldMk cId="3947489093" sldId="287"/>
            <ac:spMk id="4" creationId="{68EE0D34-E6F7-A008-FAA4-083B3CF1113A}"/>
          </ac:spMkLst>
        </pc:spChg>
        <pc:spChg chg="add mod">
          <ac:chgData name="FERNANDEZ QUEZADA, DAVID" userId="da407fc3-c096-473e-aadd-5068028b2892" providerId="ADAL" clId="{B0CEA9E6-732E-486D-83E7-AFA4F64AB82E}" dt="2025-10-28T15:14:38.400" v="154" actId="1076"/>
          <ac:spMkLst>
            <pc:docMk/>
            <pc:sldMk cId="3947489093" sldId="287"/>
            <ac:spMk id="5" creationId="{D930A3BC-A877-0950-AAE7-42510331C8DD}"/>
          </ac:spMkLst>
        </pc:spChg>
        <pc:picChg chg="add mod">
          <ac:chgData name="FERNANDEZ QUEZADA, DAVID" userId="da407fc3-c096-473e-aadd-5068028b2892" providerId="ADAL" clId="{B0CEA9E6-732E-486D-83E7-AFA4F64AB82E}" dt="2025-10-28T15:14:15.025" v="119" actId="1076"/>
          <ac:picMkLst>
            <pc:docMk/>
            <pc:sldMk cId="3947489093" sldId="287"/>
            <ac:picMk id="3" creationId="{CABE4485-A4CC-71F0-31A4-C13DBEE0936D}"/>
          </ac:picMkLst>
        </pc:picChg>
        <pc:picChg chg="add mod">
          <ac:chgData name="FERNANDEZ QUEZADA, DAVID" userId="da407fc3-c096-473e-aadd-5068028b2892" providerId="ADAL" clId="{B0CEA9E6-732E-486D-83E7-AFA4F64AB82E}" dt="2025-10-28T15:14:16.802" v="120" actId="1076"/>
          <ac:picMkLst>
            <pc:docMk/>
            <pc:sldMk cId="3947489093" sldId="287"/>
            <ac:picMk id="4100" creationId="{0CC93204-4615-AD74-47A3-FF1D9620848B}"/>
          </ac:picMkLst>
        </pc:picChg>
      </pc:sldChg>
      <pc:sldChg chg="addSp modSp new mod ord">
        <pc:chgData name="FERNANDEZ QUEZADA, DAVID" userId="da407fc3-c096-473e-aadd-5068028b2892" providerId="ADAL" clId="{B0CEA9E6-732E-486D-83E7-AFA4F64AB82E}" dt="2025-10-28T15:33:29.996" v="335"/>
        <pc:sldMkLst>
          <pc:docMk/>
          <pc:sldMk cId="1473538042" sldId="288"/>
        </pc:sldMkLst>
        <pc:spChg chg="add mod">
          <ac:chgData name="FERNANDEZ QUEZADA, DAVID" userId="da407fc3-c096-473e-aadd-5068028b2892" providerId="ADAL" clId="{B0CEA9E6-732E-486D-83E7-AFA4F64AB82E}" dt="2025-10-28T15:17:41.639" v="162" actId="693"/>
          <ac:spMkLst>
            <pc:docMk/>
            <pc:sldMk cId="1473538042" sldId="288"/>
            <ac:spMk id="3" creationId="{EBE0F231-78B0-B29B-771B-227047D4870F}"/>
          </ac:spMkLst>
        </pc:spChg>
        <pc:spChg chg="add mod">
          <ac:chgData name="FERNANDEZ QUEZADA, DAVID" userId="da407fc3-c096-473e-aadd-5068028b2892" providerId="ADAL" clId="{B0CEA9E6-732E-486D-83E7-AFA4F64AB82E}" dt="2025-10-28T15:17:49.683" v="165" actId="207"/>
          <ac:spMkLst>
            <pc:docMk/>
            <pc:sldMk cId="1473538042" sldId="288"/>
            <ac:spMk id="4" creationId="{F98B8C6D-9057-0581-97C9-825D77550C5F}"/>
          </ac:spMkLst>
        </pc:spChg>
        <pc:spChg chg="add mod">
          <ac:chgData name="FERNANDEZ QUEZADA, DAVID" userId="da407fc3-c096-473e-aadd-5068028b2892" providerId="ADAL" clId="{B0CEA9E6-732E-486D-83E7-AFA4F64AB82E}" dt="2025-10-28T15:18:57.289" v="218" actId="1076"/>
          <ac:spMkLst>
            <pc:docMk/>
            <pc:sldMk cId="1473538042" sldId="288"/>
            <ac:spMk id="7" creationId="{F53A99A9-D40D-E4DB-44EB-30DA0482D518}"/>
          </ac:spMkLst>
        </pc:spChg>
        <pc:spChg chg="add mod">
          <ac:chgData name="FERNANDEZ QUEZADA, DAVID" userId="da407fc3-c096-473e-aadd-5068028b2892" providerId="ADAL" clId="{B0CEA9E6-732E-486D-83E7-AFA4F64AB82E}" dt="2025-10-28T15:19:08.162" v="235" actId="1076"/>
          <ac:spMkLst>
            <pc:docMk/>
            <pc:sldMk cId="1473538042" sldId="288"/>
            <ac:spMk id="10" creationId="{7DD3ED70-9CCE-4859-67E0-3B3C63969CE1}"/>
          </ac:spMkLst>
        </pc:spChg>
        <pc:picChg chg="add mod">
          <ac:chgData name="FERNANDEZ QUEZADA, DAVID" userId="da407fc3-c096-473e-aadd-5068028b2892" providerId="ADAL" clId="{B0CEA9E6-732E-486D-83E7-AFA4F64AB82E}" dt="2025-10-28T15:18:48.125" v="216" actId="1035"/>
          <ac:picMkLst>
            <pc:docMk/>
            <pc:sldMk cId="1473538042" sldId="288"/>
            <ac:picMk id="2" creationId="{AEB7E563-69F7-42D5-4AAF-39F352EADB86}"/>
          </ac:picMkLst>
        </pc:picChg>
        <pc:cxnChg chg="add mod">
          <ac:chgData name="FERNANDEZ QUEZADA, DAVID" userId="da407fc3-c096-473e-aadd-5068028b2892" providerId="ADAL" clId="{B0CEA9E6-732E-486D-83E7-AFA4F64AB82E}" dt="2025-10-28T15:18:10.991" v="170" actId="1076"/>
          <ac:cxnSpMkLst>
            <pc:docMk/>
            <pc:sldMk cId="1473538042" sldId="288"/>
            <ac:cxnSpMk id="6" creationId="{5BED992D-383B-8D08-77D8-F5A5BA722B47}"/>
          </ac:cxnSpMkLst>
        </pc:cxnChg>
        <pc:cxnChg chg="add mod">
          <ac:chgData name="FERNANDEZ QUEZADA, DAVID" userId="da407fc3-c096-473e-aadd-5068028b2892" providerId="ADAL" clId="{B0CEA9E6-732E-486D-83E7-AFA4F64AB82E}" dt="2025-10-28T15:18:54.552" v="217" actId="1076"/>
          <ac:cxnSpMkLst>
            <pc:docMk/>
            <pc:sldMk cId="1473538042" sldId="288"/>
            <ac:cxnSpMk id="8" creationId="{20CCAA78-2347-8C0F-D5E6-5C2D7D1D65E8}"/>
          </ac:cxnSpMkLst>
        </pc:cxnChg>
      </pc:sldChg>
      <pc:sldChg chg="addSp modSp new">
        <pc:chgData name="FERNANDEZ QUEZADA, DAVID" userId="da407fc3-c096-473e-aadd-5068028b2892" providerId="ADAL" clId="{B0CEA9E6-732E-486D-83E7-AFA4F64AB82E}" dt="2025-10-28T15:21:57.720" v="254"/>
        <pc:sldMkLst>
          <pc:docMk/>
          <pc:sldMk cId="2213828976" sldId="289"/>
        </pc:sldMkLst>
        <pc:spChg chg="add mod">
          <ac:chgData name="FERNANDEZ QUEZADA, DAVID" userId="da407fc3-c096-473e-aadd-5068028b2892" providerId="ADAL" clId="{B0CEA9E6-732E-486D-83E7-AFA4F64AB82E}" dt="2025-10-28T15:21:57.720" v="254"/>
          <ac:spMkLst>
            <pc:docMk/>
            <pc:sldMk cId="2213828976" sldId="289"/>
            <ac:spMk id="2" creationId="{822BA4F4-4CFA-4E44-0EE4-467FA2D4C262}"/>
          </ac:spMkLst>
        </pc:spChg>
        <pc:picChg chg="add mod">
          <ac:chgData name="FERNANDEZ QUEZADA, DAVID" userId="da407fc3-c096-473e-aadd-5068028b2892" providerId="ADAL" clId="{B0CEA9E6-732E-486D-83E7-AFA4F64AB82E}" dt="2025-10-28T15:21:57.720" v="254"/>
          <ac:picMkLst>
            <pc:docMk/>
            <pc:sldMk cId="2213828976" sldId="289"/>
            <ac:picMk id="3" creationId="{C0AF618F-A9FE-148F-0898-F853A8182B0C}"/>
          </ac:picMkLst>
        </pc:picChg>
      </pc:sldChg>
      <pc:sldChg chg="add ord">
        <pc:chgData name="FERNANDEZ QUEZADA, DAVID" userId="da407fc3-c096-473e-aadd-5068028b2892" providerId="ADAL" clId="{B0CEA9E6-732E-486D-83E7-AFA4F64AB82E}" dt="2025-10-28T15:21:16.600" v="252"/>
        <pc:sldMkLst>
          <pc:docMk/>
          <pc:sldMk cId="2122935742" sldId="290"/>
        </pc:sldMkLst>
      </pc:sldChg>
      <pc:sldChg chg="addSp delSp modSp add mod">
        <pc:chgData name="FERNANDEZ QUEZADA, DAVID" userId="da407fc3-c096-473e-aadd-5068028b2892" providerId="ADAL" clId="{B0CEA9E6-732E-486D-83E7-AFA4F64AB82E}" dt="2025-10-28T15:24:17.418" v="302" actId="14100"/>
        <pc:sldMkLst>
          <pc:docMk/>
          <pc:sldMk cId="666405771" sldId="292"/>
        </pc:sldMkLst>
        <pc:spChg chg="mod">
          <ac:chgData name="FERNANDEZ QUEZADA, DAVID" userId="da407fc3-c096-473e-aadd-5068028b2892" providerId="ADAL" clId="{B0CEA9E6-732E-486D-83E7-AFA4F64AB82E}" dt="2025-10-28T15:24:15.114" v="301" actId="1076"/>
          <ac:spMkLst>
            <pc:docMk/>
            <pc:sldMk cId="666405771" sldId="292"/>
            <ac:spMk id="2" creationId="{F25980C4-72ED-CC32-6415-9D825CE90762}"/>
          </ac:spMkLst>
        </pc:spChg>
        <pc:picChg chg="add mod">
          <ac:chgData name="FERNANDEZ QUEZADA, DAVID" userId="da407fc3-c096-473e-aadd-5068028b2892" providerId="ADAL" clId="{B0CEA9E6-732E-486D-83E7-AFA4F64AB82E}" dt="2025-10-28T15:24:17.418" v="302" actId="14100"/>
          <ac:picMkLst>
            <pc:docMk/>
            <pc:sldMk cId="666405771" sldId="292"/>
            <ac:picMk id="9" creationId="{EDCB966E-AC9A-7644-C0E8-02FB1C988B1E}"/>
          </ac:picMkLst>
        </pc:picChg>
      </pc:sldChg>
      <pc:sldChg chg="addSp modSp new mod">
        <pc:chgData name="FERNANDEZ QUEZADA, DAVID" userId="da407fc3-c096-473e-aadd-5068028b2892" providerId="ADAL" clId="{B0CEA9E6-732E-486D-83E7-AFA4F64AB82E}" dt="2025-10-28T15:32:24.280" v="325" actId="1076"/>
        <pc:sldMkLst>
          <pc:docMk/>
          <pc:sldMk cId="3717717160" sldId="293"/>
        </pc:sldMkLst>
        <pc:spChg chg="add mod">
          <ac:chgData name="FERNANDEZ QUEZADA, DAVID" userId="da407fc3-c096-473e-aadd-5068028b2892" providerId="ADAL" clId="{B0CEA9E6-732E-486D-83E7-AFA4F64AB82E}" dt="2025-10-28T15:31:59.953" v="318" actId="1076"/>
          <ac:spMkLst>
            <pc:docMk/>
            <pc:sldMk cId="3717717160" sldId="293"/>
            <ac:spMk id="3" creationId="{AB1C085F-912C-6747-A3F0-A23773D54F47}"/>
          </ac:spMkLst>
        </pc:spChg>
        <pc:picChg chg="add mod">
          <ac:chgData name="FERNANDEZ QUEZADA, DAVID" userId="da407fc3-c096-473e-aadd-5068028b2892" providerId="ADAL" clId="{B0CEA9E6-732E-486D-83E7-AFA4F64AB82E}" dt="2025-10-28T15:32:00.829" v="319" actId="1076"/>
          <ac:picMkLst>
            <pc:docMk/>
            <pc:sldMk cId="3717717160" sldId="293"/>
            <ac:picMk id="4" creationId="{48268A2F-8C4E-65E3-ED02-473528374489}"/>
          </ac:picMkLst>
        </pc:picChg>
        <pc:picChg chg="add mod">
          <ac:chgData name="FERNANDEZ QUEZADA, DAVID" userId="da407fc3-c096-473e-aadd-5068028b2892" providerId="ADAL" clId="{B0CEA9E6-732E-486D-83E7-AFA4F64AB82E}" dt="2025-10-28T15:32:24.280" v="325" actId="1076"/>
          <ac:picMkLst>
            <pc:docMk/>
            <pc:sldMk cId="3717717160" sldId="293"/>
            <ac:picMk id="5" creationId="{54BB750F-5385-0CBA-1F2C-B47BE18F5ED0}"/>
          </ac:picMkLst>
        </pc:picChg>
      </pc:sldChg>
      <pc:sldChg chg="add">
        <pc:chgData name="FERNANDEZ QUEZADA, DAVID" userId="da407fc3-c096-473e-aadd-5068028b2892" providerId="ADAL" clId="{B0CEA9E6-732E-486D-83E7-AFA4F64AB82E}" dt="2025-10-28T15:34:18.632" v="338"/>
        <pc:sldMkLst>
          <pc:docMk/>
          <pc:sldMk cId="3652126728" sldId="294"/>
        </pc:sldMkLst>
      </pc:sldChg>
      <pc:sldChg chg="delSp add mod ord">
        <pc:chgData name="FERNANDEZ QUEZADA, DAVID" userId="da407fc3-c096-473e-aadd-5068028b2892" providerId="ADAL" clId="{B0CEA9E6-732E-486D-83E7-AFA4F64AB82E}" dt="2025-10-28T15:34:50.565" v="342" actId="478"/>
        <pc:sldMkLst>
          <pc:docMk/>
          <pc:sldMk cId="2663330138" sldId="295"/>
        </pc:sldMkLst>
      </pc:sldChg>
      <pc:sldChg chg="addSp delSp modSp new mod">
        <pc:chgData name="FERNANDEZ QUEZADA, DAVID" userId="da407fc3-c096-473e-aadd-5068028b2892" providerId="ADAL" clId="{B0CEA9E6-732E-486D-83E7-AFA4F64AB82E}" dt="2025-10-28T15:38:48.683" v="413" actId="1076"/>
        <pc:sldMkLst>
          <pc:docMk/>
          <pc:sldMk cId="534352037" sldId="296"/>
        </pc:sldMkLst>
        <pc:spChg chg="add mod">
          <ac:chgData name="FERNANDEZ QUEZADA, DAVID" userId="da407fc3-c096-473e-aadd-5068028b2892" providerId="ADAL" clId="{B0CEA9E6-732E-486D-83E7-AFA4F64AB82E}" dt="2025-10-28T15:38:48.683" v="413" actId="1076"/>
          <ac:spMkLst>
            <pc:docMk/>
            <pc:sldMk cId="534352037" sldId="296"/>
            <ac:spMk id="8" creationId="{48524222-295E-FD8C-738F-8CDA9FDFF719}"/>
          </ac:spMkLst>
        </pc:spChg>
        <pc:picChg chg="add mod modCrop">
          <ac:chgData name="FERNANDEZ QUEZADA, DAVID" userId="da407fc3-c096-473e-aadd-5068028b2892" providerId="ADAL" clId="{B0CEA9E6-732E-486D-83E7-AFA4F64AB82E}" dt="2025-10-28T15:38:19.074" v="371" actId="1076"/>
          <ac:picMkLst>
            <pc:docMk/>
            <pc:sldMk cId="534352037" sldId="296"/>
            <ac:picMk id="5" creationId="{0985CD24-5A88-AEBB-02ED-9A7C082BBD61}"/>
          </ac:picMkLst>
        </pc:picChg>
        <pc:picChg chg="add mod modCrop">
          <ac:chgData name="FERNANDEZ QUEZADA, DAVID" userId="da407fc3-c096-473e-aadd-5068028b2892" providerId="ADAL" clId="{B0CEA9E6-732E-486D-83E7-AFA4F64AB82E}" dt="2025-10-28T15:38:13.868" v="369" actId="14100"/>
          <ac:picMkLst>
            <pc:docMk/>
            <pc:sldMk cId="534352037" sldId="296"/>
            <ac:picMk id="7" creationId="{47FB385A-2D28-03BD-8563-99E9A6D39FC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jpeg>
</file>

<file path=ppt/media/image28.jp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9C3E6-D6B4-4FA6-B53B-E32876E92F34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7D213F-B64C-40A2-9E53-D9B8DC3D01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20671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7D213F-B64C-40A2-9E53-D9B8DC3D0101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9484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7D213F-B64C-40A2-9E53-D9B8DC3D0101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7472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5CE1B9-B3D7-4549-A082-53EB8FB43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2B0D94-57FE-42E5-BF8F-E06CF09C5F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BC48C8-9740-4D76-ACFE-0071E4A49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EC27A1-B42F-4E6A-A846-C838D838B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AA981E-CBFB-4A15-844E-0A3CDDE5E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763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285EF3-0DB8-48AC-B60B-D90F81F9E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5ACD089-B499-4791-8FD6-C7D5627FEC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6042F8-C3B5-4E9A-9FBD-D0276F22F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87C304-E5B5-4B32-A780-70F264C95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AF2646-2278-444B-B027-AA3D2EE69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22149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2C5CE38-CA5A-4F48-B949-A890C505C7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F82C181-ED86-42FC-9A04-7E609B237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0D4EA95-991D-4878-982F-B96473D57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542C87-CEAB-4D2C-B2C1-C6CDCD984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F266C0-0FFD-4F69-8836-E5609FAEC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66431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9A3ADF-88EF-4716-9579-4209DC0C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C7B340-2A73-4035-ACE7-D72B55782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ECD207-7067-4C4B-8F63-4769D15B6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B08EF6-CFC1-4C77-B379-C740E5BFE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489DA1-6CC6-4693-8AA8-B7F28A77B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102345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48901F-F5D6-4268-B9B5-D08D922DA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F7D09FE-1B33-4B34-A5D4-B5D7422FE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657AC4-EE96-4464-83B3-34C457B46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E013AC-44A7-4AB6-BE3E-FD0C5E9D5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970C50D-AF54-4DE2-86B9-590F7C7BA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41539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0D2573-D511-44FA-9487-BBBD570E2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DA8AA5-3B31-4CE8-9177-5152F3F97B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25EFC6D-11FA-488F-BD17-BE89A1EB9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C9C5A6-D3A0-47A0-9D67-F188A7220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027797-6A22-40F3-BB9D-C074FCA91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E2B9D10-EECD-4824-9EF5-E074E0E67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33989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8B3C57-CC35-4876-B783-EDC2AF510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0B8D77-7548-497B-94B4-702AA24BA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1DC0F4E-3014-4E70-A18C-4FD288F654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0B6BBE0-4866-4124-8885-AA9E9BADFB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5D2C289-C477-4FC6-94E1-DC14EED59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122BA09-F4D4-4305-8EFB-758E1CE3C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2F8E593-8310-49AB-A95A-4F345A5A0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E23E425-8B61-41CC-BB2D-53190B2A2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5816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A7732B-49E8-4424-AD55-AF8357244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2C03F95-DB10-4920-BE74-BA9F531A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D89CF4D-D924-46E3-A5D8-294A3561F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47CA890-23B6-4D18-98BF-7E1ED4A64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93303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18FDE52-FF25-4ABE-B3E0-45C7C8D9A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85B9285-8FFB-4061-BFAE-AC7B90B4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B5C06E6-65DB-4305-9961-B9D9E8993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4812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BA3302-6838-42FA-8C90-167CC5D2F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91480-89F5-4C62-8BF0-2C55DF73B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374456D-1615-4B97-ABB3-1ACEF9C28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7E9A2BD-7289-479E-82B0-B8444E569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F3450F9-993E-4395-AA28-F1D2107AC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A89B828-192D-426F-9B35-477B47A0E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06500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ECA6C1-B39B-49AA-A43A-BFEC7285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A53E877-F5D1-47B6-A6B4-3A13B8196A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EDF8607-D186-494F-A3A0-362D641A8A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EF3490B-0100-4C2E-BEAA-98B1BA5FA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3EBFA37-7BA0-4944-8421-7354A53D3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4822EF-7CB6-4259-B842-624854AE3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75898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71E023-C0A5-4039-9D45-82910813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D603BC-AD8A-4459-AAC7-F7F56641C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6B2065-4D96-4AE8-AC2E-AA296E24EA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11/12/2025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F84296-A131-4CA3-8C56-D9092B220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C56CAD-D0A3-4BAC-BF89-4FDF92A92A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31277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Profase" TargetMode="External"/><Relationship Id="rId7" Type="http://schemas.openxmlformats.org/officeDocument/2006/relationships/hyperlink" Target="https://es.wikipedia.org/wiki/Citocinesis" TargetMode="External"/><Relationship Id="rId2" Type="http://schemas.openxmlformats.org/officeDocument/2006/relationships/hyperlink" Target="https://es.wikipedia.org/wiki/Mitosi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s.wikipedia.org/wiki/Telofase" TargetMode="External"/><Relationship Id="rId5" Type="http://schemas.openxmlformats.org/officeDocument/2006/relationships/hyperlink" Target="https://es.wikipedia.org/wiki/Anafase" TargetMode="External"/><Relationship Id="rId4" Type="http://schemas.openxmlformats.org/officeDocument/2006/relationships/hyperlink" Target="https://es.wikipedia.org/wiki/Metafas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Mitosi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es.wikipedia.org/wiki/AD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Huso_acrom%C3%A1tico" TargetMode="External"/><Relationship Id="rId2" Type="http://schemas.openxmlformats.org/officeDocument/2006/relationships/hyperlink" Target="https://es.wikipedia.org/wiki/Microt%C3%BAbulo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Crom%C3%A1tida" TargetMode="External"/><Relationship Id="rId2" Type="http://schemas.openxmlformats.org/officeDocument/2006/relationships/hyperlink" Target="https://es.wikipedia.org/wiki/Cromosoma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hyperlink" Target="https://es.wikipedia.org/wiki/Huso_mit%C3%B3tico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Membrana_nuclear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s.wikipedia.org/wiki/Citoplasma" TargetMode="External"/><Relationship Id="rId5" Type="http://schemas.openxmlformats.org/officeDocument/2006/relationships/hyperlink" Target="https://es.wikipedia.org/wiki/Nucleolo" TargetMode="External"/><Relationship Id="rId4" Type="http://schemas.openxmlformats.org/officeDocument/2006/relationships/hyperlink" Target="https://es.wikipedia.org/wiki/ADN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Citoplasma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es.wikipedia.org/wiki/Divisi%C3%B3n_celular" TargetMode="External"/><Relationship Id="rId4" Type="http://schemas.openxmlformats.org/officeDocument/2006/relationships/hyperlink" Target="https://es.wikipedia.org/wiki/C%C3%A9lula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%C3%81cido_desoxirribonucleic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es.wikipedia.org/wiki/Meiosis" TargetMode="External"/><Relationship Id="rId4" Type="http://schemas.openxmlformats.org/officeDocument/2006/relationships/hyperlink" Target="https://es.wikipedia.org/wiki/Mitosis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Fase_G0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ADN" TargetMode="External"/><Relationship Id="rId2" Type="http://schemas.openxmlformats.org/officeDocument/2006/relationships/hyperlink" Target="https://es.wikipedia.org/wiki/C%C3%A9lula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S%C3%ADntesis_de_prote%C3%ADna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hyperlink" Target="https://es.wikipedia.org/wiki/S%C3%ADntesis_de_AR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Cromosoma" TargetMode="External"/><Relationship Id="rId2" Type="http://schemas.openxmlformats.org/officeDocument/2006/relationships/hyperlink" Target="https://es.wikipedia.org/wiki/Replicaci%C3%B3n_del_ADN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es.wikipedia.org/wiki/N%C3%BAcleo_celular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F16060-4499-44AB-BAA2-7F20127E5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7980" y="1030406"/>
            <a:ext cx="5485929" cy="3506879"/>
          </a:xfrm>
        </p:spPr>
        <p:txBody>
          <a:bodyPr anchor="ctr">
            <a:normAutofit/>
          </a:bodyPr>
          <a:lstStyle/>
          <a:p>
            <a:pPr algn="l"/>
            <a:r>
              <a:rPr lang="es-MX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 ciclo celular, proliferación , diferenciación y migración </a:t>
            </a:r>
          </a:p>
        </p:txBody>
      </p:sp>
      <p:pic>
        <p:nvPicPr>
          <p:cNvPr id="4" name="Picture 3" descr="Renderizado 3D de células">
            <a:extLst>
              <a:ext uri="{FF2B5EF4-FFF2-40B4-BE49-F238E27FC236}">
                <a16:creationId xmlns:a16="http://schemas.microsoft.com/office/drawing/2014/main" id="{33AFB9EE-A429-411F-95D5-101D7879B6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82" r="30390"/>
          <a:stretch/>
        </p:blipFill>
        <p:spPr>
          <a:xfrm>
            <a:off x="20" y="10"/>
            <a:ext cx="540449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44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E433811-D01F-4A6F-9D87-68B4DC074484}"/>
              </a:ext>
            </a:extLst>
          </p:cNvPr>
          <p:cNvSpPr txBox="1"/>
          <p:nvPr/>
        </p:nvSpPr>
        <p:spPr>
          <a:xfrm>
            <a:off x="2899448" y="141576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Fase M (mitosis y citocinesis)</a:t>
            </a:r>
            <a:endParaRPr lang="es-MX" sz="32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87CDD28-5489-4DC8-8710-4D0FF09E9C6E}"/>
              </a:ext>
            </a:extLst>
          </p:cNvPr>
          <p:cNvSpPr txBox="1"/>
          <p:nvPr/>
        </p:nvSpPr>
        <p:spPr>
          <a:xfrm>
            <a:off x="1987043" y="933317"/>
            <a:ext cx="77102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Es la división celular en la que una célula progenitora se divide en dos células hijas idénticas</a:t>
            </a:r>
            <a:endParaRPr lang="es-MX" sz="24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A33A277-18F4-49A8-BD28-13D93BD27808}"/>
              </a:ext>
            </a:extLst>
          </p:cNvPr>
          <p:cNvSpPr txBox="1"/>
          <p:nvPr/>
        </p:nvSpPr>
        <p:spPr>
          <a:xfrm>
            <a:off x="2794956" y="2556055"/>
            <a:ext cx="6094428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ES" sz="2000" b="0" i="0" dirty="0">
                <a:effectLst/>
                <a:latin typeface="Arial" panose="020B0604020202020204" pitchFamily="34" charset="0"/>
              </a:rPr>
              <a:t>Esta fase incluye la </a:t>
            </a: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2" tooltip="Mitos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mitosis</a:t>
            </a:r>
            <a:r>
              <a:rPr lang="es-ES" sz="2000" b="0" i="0" dirty="0">
                <a:effectLst/>
                <a:latin typeface="Arial" panose="020B0604020202020204" pitchFamily="34" charset="0"/>
              </a:rPr>
              <a:t>, a su vez dividida en: </a:t>
            </a:r>
          </a:p>
          <a:p>
            <a:pPr algn="ctr"/>
            <a:endParaRPr lang="es-ES" sz="2000" u="none" strike="noStrike" dirty="0">
              <a:latin typeface="Arial" panose="020B0604020202020204" pitchFamily="34" charset="0"/>
              <a:hlinkClick r:id="rId3" tooltip="Profase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4" tooltip="Metafas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</a:t>
            </a: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3" tooltip="Profas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rofase</a:t>
            </a:r>
            <a:endParaRPr lang="es-ES" sz="2000" u="none" strike="noStrike" dirty="0">
              <a:latin typeface="Arial" panose="020B0604020202020204" pitchFamily="34" charset="0"/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5" tooltip="Anafas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</a:t>
            </a: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4" tooltip="Metafas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etafase</a:t>
            </a:r>
            <a:endParaRPr lang="es-ES" sz="2000" u="none" strike="noStrike" dirty="0">
              <a:latin typeface="Arial" panose="020B0604020202020204" pitchFamily="34" charset="0"/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6" tooltip="Telofas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</a:t>
            </a: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5" tooltip="Anafas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nafase</a:t>
            </a:r>
            <a:endParaRPr lang="es-ES" sz="2000" u="none" strike="noStrike" dirty="0">
              <a:latin typeface="Arial" panose="020B0604020202020204" pitchFamily="34" charset="0"/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7" tooltip="Citocines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</a:t>
            </a: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6" tooltip="Telofas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elofase</a:t>
            </a:r>
            <a:endParaRPr lang="es-ES" sz="2000" u="none" strike="noStrike" dirty="0">
              <a:latin typeface="Arial" panose="020B0604020202020204" pitchFamily="34" charset="0"/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7" tooltip="Citocines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citocinesis</a:t>
            </a:r>
            <a:endParaRPr lang="es-MX" sz="20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6C51087-DEC0-48C2-8977-E893473623E5}"/>
              </a:ext>
            </a:extLst>
          </p:cNvPr>
          <p:cNvSpPr txBox="1"/>
          <p:nvPr/>
        </p:nvSpPr>
        <p:spPr>
          <a:xfrm>
            <a:off x="1826206" y="5179066"/>
            <a:ext cx="85395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Si el ciclo completo durara 24 horas, la fase M duraría alrededor de </a:t>
            </a:r>
            <a:r>
              <a:rPr lang="es-ES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30 minutos</a:t>
            </a:r>
            <a:endParaRPr lang="es-MX" sz="2400" b="1" dirty="0"/>
          </a:p>
        </p:txBody>
      </p:sp>
    </p:spTree>
    <p:extLst>
      <p:ext uri="{BB962C8B-B14F-4D97-AF65-F5344CB8AC3E}">
        <p14:creationId xmlns:p14="http://schemas.microsoft.com/office/powerpoint/2010/main" val="1323563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Meiosis: función, fases y sus características">
            <a:extLst>
              <a:ext uri="{FF2B5EF4-FFF2-40B4-BE49-F238E27FC236}">
                <a16:creationId xmlns:a16="http://schemas.microsoft.com/office/drawing/2014/main" id="{ECA0E446-5005-4FCB-9C13-F34022C9C3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84" b="20479"/>
          <a:stretch/>
        </p:blipFill>
        <p:spPr bwMode="auto">
          <a:xfrm>
            <a:off x="5497668" y="363421"/>
            <a:ext cx="6694332" cy="5164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B26AFC7-9C26-4F8D-87E8-4CBD3E1FD2D3}"/>
              </a:ext>
            </a:extLst>
          </p:cNvPr>
          <p:cNvSpPr txBox="1"/>
          <p:nvPr/>
        </p:nvSpPr>
        <p:spPr>
          <a:xfrm>
            <a:off x="-1769882" y="265595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La </a:t>
            </a:r>
            <a:r>
              <a:rPr lang="es-MX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Profase</a:t>
            </a:r>
            <a:endParaRPr lang="es-MX" sz="32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586AC0D-6F7C-4B9A-9343-575E6E3E20EF}"/>
              </a:ext>
            </a:extLst>
          </p:cNvPr>
          <p:cNvSpPr txBox="1"/>
          <p:nvPr/>
        </p:nvSpPr>
        <p:spPr>
          <a:xfrm>
            <a:off x="-1586584" y="1686898"/>
            <a:ext cx="79915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latin typeface="Arial" panose="020B0604020202020204" pitchFamily="34" charset="0"/>
              </a:rPr>
              <a:t>E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s la primera fase de la 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3" tooltip="Mitos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mitosis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</a:t>
            </a:r>
            <a:endParaRPr lang="es-MX" sz="24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FF060A0-0999-4D9B-AF1E-BC40D5DB98F6}"/>
              </a:ext>
            </a:extLst>
          </p:cNvPr>
          <p:cNvSpPr txBox="1"/>
          <p:nvPr/>
        </p:nvSpPr>
        <p:spPr>
          <a:xfrm>
            <a:off x="99231" y="3123632"/>
            <a:ext cx="707324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ES" sz="2400" b="0" i="0" dirty="0">
                <a:effectLst/>
                <a:latin typeface="Arial" panose="020B0604020202020204" pitchFamily="34" charset="0"/>
              </a:rPr>
              <a:t>En ella se produce la condensación de todo el material genético (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4" tooltip="AD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ADN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)</a:t>
            </a:r>
            <a:endParaRPr lang="es-MX" sz="2400" dirty="0"/>
          </a:p>
        </p:txBody>
      </p:sp>
      <p:sp>
        <p:nvSpPr>
          <p:cNvPr id="8" name="Flecha: hacia abajo 7">
            <a:extLst>
              <a:ext uri="{FF2B5EF4-FFF2-40B4-BE49-F238E27FC236}">
                <a16:creationId xmlns:a16="http://schemas.microsoft.com/office/drawing/2014/main" id="{1CE6131E-25BF-48CE-A43F-82CCE8F8FB83}"/>
              </a:ext>
            </a:extLst>
          </p:cNvPr>
          <p:cNvSpPr/>
          <p:nvPr/>
        </p:nvSpPr>
        <p:spPr>
          <a:xfrm>
            <a:off x="1174815" y="929279"/>
            <a:ext cx="584462" cy="584775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Flecha: hacia abajo 8">
            <a:extLst>
              <a:ext uri="{FF2B5EF4-FFF2-40B4-BE49-F238E27FC236}">
                <a16:creationId xmlns:a16="http://schemas.microsoft.com/office/drawing/2014/main" id="{097286E5-B61B-41F1-BBD8-50442BED8C76}"/>
              </a:ext>
            </a:extLst>
          </p:cNvPr>
          <p:cNvSpPr/>
          <p:nvPr/>
        </p:nvSpPr>
        <p:spPr>
          <a:xfrm>
            <a:off x="1174815" y="2457394"/>
            <a:ext cx="584462" cy="584775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2290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17880D1C-30E9-4004-BD18-171D56DBA993}"/>
              </a:ext>
            </a:extLst>
          </p:cNvPr>
          <p:cNvSpPr txBox="1"/>
          <p:nvPr/>
        </p:nvSpPr>
        <p:spPr>
          <a:xfrm>
            <a:off x="398283" y="324381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La </a:t>
            </a:r>
            <a:r>
              <a:rPr lang="es-MX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metafase</a:t>
            </a:r>
            <a:endParaRPr lang="es-MX" sz="32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FBA04AC-79F9-4370-9DD7-C8EE87FD25B8}"/>
              </a:ext>
            </a:extLst>
          </p:cNvPr>
          <p:cNvSpPr txBox="1"/>
          <p:nvPr/>
        </p:nvSpPr>
        <p:spPr>
          <a:xfrm>
            <a:off x="85299" y="1610608"/>
            <a:ext cx="6094428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ES" sz="2400" b="0" i="0" dirty="0">
                <a:effectLst/>
                <a:latin typeface="Arial" panose="020B0604020202020204" pitchFamily="34" charset="0"/>
              </a:rPr>
              <a:t>Se pierde la </a:t>
            </a:r>
            <a:r>
              <a:rPr lang="es-ES" sz="2400" b="1" i="0" dirty="0">
                <a:effectLst/>
                <a:latin typeface="Arial" panose="020B0604020202020204" pitchFamily="34" charset="0"/>
              </a:rPr>
              <a:t>envoltura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sz="2400" b="1" i="0" dirty="0">
                <a:effectLst/>
                <a:latin typeface="Arial" panose="020B0604020202020204" pitchFamily="34" charset="0"/>
              </a:rPr>
              <a:t>nuclear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 y aparecen los 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2" tooltip="Microtúbul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microtúbulos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del</a:t>
            </a:r>
            <a:r>
              <a:rPr lang="es-ES" sz="2400" b="1" i="0" dirty="0">
                <a:effectLst/>
                <a:latin typeface="Arial" panose="020B0604020202020204" pitchFamily="34" charset="0"/>
              </a:rPr>
              <a:t> </a:t>
            </a:r>
            <a:r>
              <a:rPr lang="es-ES" sz="2400" b="1" i="0" u="none" strike="noStrike" dirty="0">
                <a:effectLst/>
                <a:latin typeface="Arial" panose="020B0604020202020204" pitchFamily="34" charset="0"/>
                <a:hlinkClick r:id="rId3" tooltip="Huso acromátic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huso acromático</a:t>
            </a:r>
            <a:r>
              <a:rPr lang="es-ES" sz="2400" b="1" i="0" dirty="0"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endParaRPr lang="es-ES" sz="2400" dirty="0">
              <a:latin typeface="Arial" panose="020B0604020202020204" pitchFamily="34" charset="0"/>
            </a:endParaRPr>
          </a:p>
          <a:p>
            <a:pPr algn="ctr"/>
            <a:r>
              <a:rPr lang="es-ES" sz="2400" b="0" i="0" dirty="0">
                <a:effectLst/>
                <a:latin typeface="Arial" panose="020B0604020202020204" pitchFamily="34" charset="0"/>
              </a:rPr>
              <a:t>(también llamado meiótico o mitótico)</a:t>
            </a:r>
            <a:endParaRPr lang="es-MX" sz="2400" dirty="0"/>
          </a:p>
        </p:txBody>
      </p:sp>
      <p:pic>
        <p:nvPicPr>
          <p:cNvPr id="11" name="Imagen 10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6599A451-44A0-4449-85C2-4A32593979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727" y="1620194"/>
            <a:ext cx="5715115" cy="4762596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D4C881A4-8BFD-47B5-A233-CD4F6A3744BE}"/>
              </a:ext>
            </a:extLst>
          </p:cNvPr>
          <p:cNvSpPr txBox="1"/>
          <p:nvPr/>
        </p:nvSpPr>
        <p:spPr>
          <a:xfrm>
            <a:off x="85299" y="4096106"/>
            <a:ext cx="60944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Se da </a:t>
            </a:r>
            <a:r>
              <a:rPr lang="es-ES" sz="2400" dirty="0">
                <a:solidFill>
                  <a:srgbClr val="202122"/>
                </a:solidFill>
                <a:latin typeface="Arial" panose="020B0604020202020204" pitchFamily="34" charset="0"/>
              </a:rPr>
              <a:t>un </a:t>
            </a:r>
            <a:r>
              <a:rPr lang="es-ES" sz="2400" b="1" dirty="0">
                <a:solidFill>
                  <a:srgbClr val="202122"/>
                </a:solidFill>
                <a:latin typeface="Arial" panose="020B0604020202020204" pitchFamily="34" charset="0"/>
              </a:rPr>
              <a:t>a</a:t>
            </a:r>
            <a:r>
              <a:rPr lang="es-ES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lineamiento</a:t>
            </a: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equilibrado en la línea media del </a:t>
            </a:r>
            <a:r>
              <a:rPr lang="es-ES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huso acromático</a:t>
            </a:r>
            <a:endParaRPr lang="es-MX" sz="2400" b="1" dirty="0"/>
          </a:p>
        </p:txBody>
      </p:sp>
    </p:spTree>
    <p:extLst>
      <p:ext uri="{BB962C8B-B14F-4D97-AF65-F5344CB8AC3E}">
        <p14:creationId xmlns:p14="http://schemas.microsoft.com/office/powerpoint/2010/main" val="1892740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DBD10DD-E342-435F-B6F4-61503DB13B00}"/>
              </a:ext>
            </a:extLst>
          </p:cNvPr>
          <p:cNvSpPr txBox="1"/>
          <p:nvPr/>
        </p:nvSpPr>
        <p:spPr>
          <a:xfrm>
            <a:off x="379429" y="371515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Anafase</a:t>
            </a:r>
            <a:endParaRPr lang="es-MX" sz="2800" b="1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B32C1FD-8408-4683-ACB0-9310C6630F41}"/>
              </a:ext>
            </a:extLst>
          </p:cNvPr>
          <p:cNvSpPr txBox="1"/>
          <p:nvPr/>
        </p:nvSpPr>
        <p:spPr>
          <a:xfrm>
            <a:off x="452486" y="2397819"/>
            <a:ext cx="609442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s-ES" sz="2400" dirty="0">
                <a:latin typeface="Arial" panose="020B0604020202020204" pitchFamily="34" charset="0"/>
              </a:rPr>
              <a:t>L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os 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2" tooltip="Cromosom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cromosomas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duplicados se separan.</a:t>
            </a:r>
            <a:endParaRPr lang="es-MX" sz="24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A6838B8-E578-43A3-A4F1-ADA9FCEACAB4}"/>
              </a:ext>
            </a:extLst>
          </p:cNvPr>
          <p:cNvSpPr txBox="1"/>
          <p:nvPr/>
        </p:nvSpPr>
        <p:spPr>
          <a:xfrm>
            <a:off x="195914" y="3502560"/>
            <a:ext cx="60944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0" i="0" dirty="0">
                <a:effectLst/>
                <a:latin typeface="Arial" panose="020B0604020202020204" pitchFamily="34" charset="0"/>
              </a:rPr>
              <a:t>Las 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3" tooltip="Cromátid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cromátidas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son entonces desplazadas a polos opuestos de la célula en división por el 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4" tooltip="Huso mitótic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huso mitótico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</a:t>
            </a:r>
            <a:endParaRPr lang="es-MX" sz="24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42739D0-37EC-4936-8934-0ECE041680D4}"/>
              </a:ext>
            </a:extLst>
          </p:cNvPr>
          <p:cNvSpPr txBox="1"/>
          <p:nvPr/>
        </p:nvSpPr>
        <p:spPr>
          <a:xfrm>
            <a:off x="464270" y="5345965"/>
            <a:ext cx="60944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latin typeface="Arial" panose="020B0604020202020204" pitchFamily="34" charset="0"/>
              </a:rPr>
              <a:t>P</a:t>
            </a:r>
            <a:r>
              <a:rPr lang="es-MX" sz="2400" b="0" i="0" dirty="0">
                <a:effectLst/>
                <a:latin typeface="Arial" panose="020B0604020202020204" pitchFamily="34" charset="0"/>
              </a:rPr>
              <a:t>ara que </a:t>
            </a:r>
            <a:r>
              <a:rPr lang="es-MX" sz="2400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cada célula hija herede una copia de cada cromosoma</a:t>
            </a:r>
            <a:endParaRPr lang="es-MX" sz="2400" b="1" dirty="0">
              <a:solidFill>
                <a:schemeClr val="accent1"/>
              </a:solidFill>
            </a:endParaRPr>
          </a:p>
        </p:txBody>
      </p:sp>
      <p:pic>
        <p:nvPicPr>
          <p:cNvPr id="13" name="Imagen 12" descr="Logotipo&#10;&#10;Descripción generada automáticamente">
            <a:extLst>
              <a:ext uri="{FF2B5EF4-FFF2-40B4-BE49-F238E27FC236}">
                <a16:creationId xmlns:a16="http://schemas.microsoft.com/office/drawing/2014/main" id="{7F3FE29F-AC8A-4E49-B7B7-75CB1D1DCB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914" y="179110"/>
            <a:ext cx="56721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484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1A2BAEC5-9CF1-460C-B170-9D14113121CD}"/>
              </a:ext>
            </a:extLst>
          </p:cNvPr>
          <p:cNvSpPr txBox="1"/>
          <p:nvPr/>
        </p:nvSpPr>
        <p:spPr>
          <a:xfrm>
            <a:off x="0" y="1166842"/>
            <a:ext cx="5929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s-ES" sz="2400" b="0" i="0" dirty="0">
              <a:effectLst/>
              <a:latin typeface="Arial" panose="020B0604020202020204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ES" sz="2400" b="0" i="0" dirty="0">
                <a:effectLst/>
                <a:latin typeface="Arial" panose="020B0604020202020204" pitchFamily="34" charset="0"/>
              </a:rPr>
              <a:t>Se empieza a formar la </a:t>
            </a:r>
            <a:r>
              <a:rPr lang="es-ES" sz="2400" b="1" i="0" u="none" strike="noStrike" dirty="0">
                <a:effectLst/>
                <a:latin typeface="Arial" panose="020B0604020202020204" pitchFamily="34" charset="0"/>
                <a:hlinkClick r:id="rId3" tooltip="Membrana nuclea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membrana nuclear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y el </a:t>
            </a:r>
            <a:r>
              <a:rPr lang="es-ES" sz="2400" b="1" i="0" u="none" strike="noStrike" dirty="0">
                <a:effectLst/>
                <a:latin typeface="Arial" panose="020B0604020202020204" pitchFamily="34" charset="0"/>
                <a:hlinkClick r:id="rId4" tooltip="AD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ADN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se desarrolla, por lo tanto, obtenemos </a:t>
            </a:r>
            <a:r>
              <a:rPr lang="es-ES" sz="2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cromatina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 y vuelve a aparecer el 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5" tooltip="Nucleol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nucleolo</a:t>
            </a:r>
            <a:endParaRPr lang="es-ES" sz="2400" u="none" strike="noStrike" dirty="0">
              <a:latin typeface="Arial" panose="020B0604020202020204" pitchFamily="34" charset="0"/>
            </a:endParaRPr>
          </a:p>
          <a:p>
            <a:pPr algn="l"/>
            <a:endParaRPr lang="es-ES" sz="2400" b="0" i="0" dirty="0">
              <a:effectLst/>
              <a:latin typeface="Arial" panose="020B0604020202020204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ES" sz="2400" b="0" i="0" dirty="0">
                <a:effectLst/>
                <a:latin typeface="Arial" panose="020B0604020202020204" pitchFamily="34" charset="0"/>
              </a:rPr>
              <a:t>Desaparecen las </a:t>
            </a:r>
            <a:r>
              <a:rPr lang="es-ES" sz="2400" b="1" i="0" dirty="0">
                <a:effectLst/>
                <a:latin typeface="Arial" panose="020B0604020202020204" pitchFamily="34" charset="0"/>
              </a:rPr>
              <a:t>fibras del huso mitótico</a:t>
            </a:r>
          </a:p>
          <a:p>
            <a:pPr algn="l"/>
            <a:endParaRPr lang="es-ES" sz="2400" b="0" i="0" dirty="0">
              <a:effectLst/>
              <a:latin typeface="Arial" panose="020B0604020202020204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ES" sz="2400" b="0" i="0" dirty="0">
                <a:effectLst/>
                <a:latin typeface="Arial" panose="020B0604020202020204" pitchFamily="34" charset="0"/>
              </a:rPr>
              <a:t>El 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6" tooltip="Citoplasm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citoplasma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se empieza a invaginar y todos </a:t>
            </a:r>
            <a:r>
              <a:rPr lang="es-ES" sz="2400" b="1" i="0" dirty="0">
                <a:effectLst/>
                <a:latin typeface="Arial" panose="020B0604020202020204" pitchFamily="34" charset="0"/>
              </a:rPr>
              <a:t>los orgánulos celulares 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ya se han duplicado</a:t>
            </a:r>
          </a:p>
        </p:txBody>
      </p:sp>
      <p:pic>
        <p:nvPicPr>
          <p:cNvPr id="5" name="Imagen 4" descr="Imagen que contiene tabla, azul, plato, naranja&#10;&#10;Descripción generada automáticamente">
            <a:extLst>
              <a:ext uri="{FF2B5EF4-FFF2-40B4-BE49-F238E27FC236}">
                <a16:creationId xmlns:a16="http://schemas.microsoft.com/office/drawing/2014/main" id="{7AD60A64-03A1-49D6-863B-B3460857960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509" y="942680"/>
            <a:ext cx="6592491" cy="412275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9EDD794-2F4E-4062-91BF-758AB7A11383}"/>
              </a:ext>
            </a:extLst>
          </p:cNvPr>
          <p:cNvSpPr txBox="1"/>
          <p:nvPr/>
        </p:nvSpPr>
        <p:spPr>
          <a:xfrm>
            <a:off x="2632436" y="280717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3200" b="1" i="0" dirty="0">
                <a:effectLst/>
                <a:latin typeface="Arial" panose="020B0604020202020204" pitchFamily="34" charset="0"/>
              </a:rPr>
              <a:t>Telofase </a:t>
            </a:r>
            <a:endParaRPr lang="es-MX" sz="3200" b="1" dirty="0"/>
          </a:p>
        </p:txBody>
      </p:sp>
    </p:spTree>
    <p:extLst>
      <p:ext uri="{BB962C8B-B14F-4D97-AF65-F5344CB8AC3E}">
        <p14:creationId xmlns:p14="http://schemas.microsoft.com/office/powerpoint/2010/main" val="3021833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 plato de color azul&#10;&#10;Descripción generada automáticamente con confianza baja">
            <a:extLst>
              <a:ext uri="{FF2B5EF4-FFF2-40B4-BE49-F238E27FC236}">
                <a16:creationId xmlns:a16="http://schemas.microsoft.com/office/drawing/2014/main" id="{617D7687-E799-4735-AAFA-7B158F40D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09" y="1271272"/>
            <a:ext cx="8053514" cy="495647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5D779C9-DE1F-47A2-BA39-EA1ABFDAA76E}"/>
              </a:ext>
            </a:extLst>
          </p:cNvPr>
          <p:cNvSpPr txBox="1"/>
          <p:nvPr/>
        </p:nvSpPr>
        <p:spPr>
          <a:xfrm>
            <a:off x="615100" y="399417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b="1" i="0" dirty="0">
                <a:effectLst/>
                <a:latin typeface="Arial" panose="020B0604020202020204" pitchFamily="34" charset="0"/>
              </a:rPr>
              <a:t>La citocinesis </a:t>
            </a:r>
            <a:endParaRPr lang="es-MX" sz="2400" b="1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C1FABF-DF15-47D8-8F8D-B7BD788B8145}"/>
              </a:ext>
            </a:extLst>
          </p:cNvPr>
          <p:cNvSpPr txBox="1"/>
          <p:nvPr/>
        </p:nvSpPr>
        <p:spPr>
          <a:xfrm>
            <a:off x="8246823" y="2304653"/>
            <a:ext cx="3866620" cy="2248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2400" i="0" dirty="0">
                <a:effectLst/>
                <a:latin typeface="Arial" panose="020B0604020202020204" pitchFamily="34" charset="0"/>
              </a:rPr>
              <a:t>Consiste en la </a:t>
            </a:r>
            <a:r>
              <a:rPr lang="es-ES" sz="2400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separación física del </a:t>
            </a:r>
            <a:r>
              <a:rPr lang="es-ES" sz="2400" b="1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3" tooltip="Citoplasm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citoplasma</a:t>
            </a:r>
            <a:r>
              <a:rPr lang="es-ES" sz="2400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s-ES" sz="2400" i="0" dirty="0">
                <a:effectLst/>
                <a:latin typeface="Arial" panose="020B0604020202020204" pitchFamily="34" charset="0"/>
              </a:rPr>
              <a:t>en dos </a:t>
            </a:r>
            <a:r>
              <a:rPr lang="es-ES" sz="2400" i="0" u="none" strike="noStrike" dirty="0">
                <a:effectLst/>
                <a:latin typeface="Arial" panose="020B0604020202020204" pitchFamily="34" charset="0"/>
                <a:hlinkClick r:id="rId4" tooltip="Célul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células</a:t>
            </a:r>
            <a:r>
              <a:rPr lang="es-ES" sz="2400" i="0" dirty="0">
                <a:effectLst/>
                <a:latin typeface="Arial" panose="020B0604020202020204" pitchFamily="34" charset="0"/>
              </a:rPr>
              <a:t> hijas durante la </a:t>
            </a:r>
            <a:r>
              <a:rPr lang="es-ES" sz="2400" i="0" u="none" strike="noStrike" dirty="0">
                <a:effectLst/>
                <a:latin typeface="Arial" panose="020B0604020202020204" pitchFamily="34" charset="0"/>
                <a:hlinkClick r:id="rId5" tooltip="División celula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división celular</a:t>
            </a:r>
            <a:r>
              <a:rPr lang="es-ES" sz="2400" i="0" dirty="0">
                <a:effectLst/>
                <a:latin typeface="Arial" panose="020B0604020202020204" pitchFamily="34" charset="0"/>
              </a:rPr>
              <a:t>.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3321021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9C647CC1-A941-3E25-344F-3C2FAE70CC24}"/>
              </a:ext>
            </a:extLst>
          </p:cNvPr>
          <p:cNvSpPr txBox="1"/>
          <p:nvPr/>
        </p:nvSpPr>
        <p:spPr>
          <a:xfrm>
            <a:off x="344069" y="891676"/>
            <a:ext cx="4857517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s-MX" sz="2400" b="1" dirty="0"/>
              <a:t>Puntos de control (</a:t>
            </a:r>
            <a:r>
              <a:rPr lang="es-MX" sz="2400" b="1" dirty="0" err="1"/>
              <a:t>Checkpoints</a:t>
            </a:r>
            <a:r>
              <a:rPr lang="es-MX" sz="2400" b="1" dirty="0"/>
              <a:t>)</a:t>
            </a:r>
          </a:p>
          <a:p>
            <a:pPr algn="ctr">
              <a:buNone/>
            </a:pPr>
            <a:endParaRPr lang="es-MX" sz="2400" b="1" dirty="0"/>
          </a:p>
          <a:p>
            <a:pPr>
              <a:buNone/>
            </a:pPr>
            <a:r>
              <a:rPr lang="es-MX" sz="2400" dirty="0"/>
              <a:t>Son mecanismos de control que garantizan que el ciclo celular ocurra de forma ordenada y sin errores:</a:t>
            </a:r>
          </a:p>
          <a:p>
            <a:pPr>
              <a:buNone/>
            </a:pPr>
            <a:endParaRPr lang="es-MX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/>
              <a:t>G1/S</a:t>
            </a:r>
            <a:r>
              <a:rPr lang="es-MX" sz="2400" dirty="0"/>
              <a:t>: Evalúa tamaño, nutrientes y daño en ADN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/>
              <a:t>G2/M</a:t>
            </a:r>
            <a:r>
              <a:rPr lang="es-MX" sz="2400" dirty="0"/>
              <a:t>: Verifica duplicación correcta del ADN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 err="1"/>
              <a:t>Checkpoint</a:t>
            </a:r>
            <a:r>
              <a:rPr lang="es-MX" sz="2400" b="1" dirty="0"/>
              <a:t> de Metafase</a:t>
            </a:r>
            <a:r>
              <a:rPr lang="es-MX" sz="2400" dirty="0"/>
              <a:t>: Asegura correcta alineación y unión de cromosomas al huso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50C0738-83A4-2560-8AFC-DB5548854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6947" y="3338500"/>
            <a:ext cx="38105" cy="181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E28E65D-7E3C-B349-A745-039382DF3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3934" y="371071"/>
            <a:ext cx="5934856" cy="593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067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Roles of Cyclin-Dependent Kinases in Cell-Cycle Progression and  Therapeutic Strategies in Human Breast Cancer">
            <a:extLst>
              <a:ext uri="{FF2B5EF4-FFF2-40B4-BE49-F238E27FC236}">
                <a16:creationId xmlns:a16="http://schemas.microsoft.com/office/drawing/2014/main" id="{1500814A-49B6-CA23-6343-9B7318C18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054" y="405802"/>
            <a:ext cx="10691891" cy="6197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417D876-AD5A-06F7-3AFB-8BA23A355A53}"/>
              </a:ext>
            </a:extLst>
          </p:cNvPr>
          <p:cNvSpPr txBox="1"/>
          <p:nvPr/>
        </p:nvSpPr>
        <p:spPr>
          <a:xfrm>
            <a:off x="-1358483" y="126380"/>
            <a:ext cx="6097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s-MX" sz="1800" b="1" dirty="0"/>
              <a:t>Reguladores del Ciclo Celular</a:t>
            </a:r>
          </a:p>
        </p:txBody>
      </p:sp>
    </p:spTree>
    <p:extLst>
      <p:ext uri="{BB962C8B-B14F-4D97-AF65-F5344CB8AC3E}">
        <p14:creationId xmlns:p14="http://schemas.microsoft.com/office/powerpoint/2010/main" val="4021770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1449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1A2B4-7BFD-688A-3B75-7278BF24E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2">
            <a:extLst>
              <a:ext uri="{FF2B5EF4-FFF2-40B4-BE49-F238E27FC236}">
                <a16:creationId xmlns:a16="http://schemas.microsoft.com/office/drawing/2014/main" id="{F25980C4-72ED-CC32-6415-9D825CE90762}"/>
              </a:ext>
            </a:extLst>
          </p:cNvPr>
          <p:cNvSpPr txBox="1">
            <a:spLocks/>
          </p:cNvSpPr>
          <p:nvPr/>
        </p:nvSpPr>
        <p:spPr>
          <a:xfrm>
            <a:off x="6347839" y="2610880"/>
            <a:ext cx="4194435" cy="655320"/>
          </a:xfrm>
          <a:prstGeom prst="rect">
            <a:avLst/>
          </a:prstGeom>
        </p:spPr>
        <p:txBody>
          <a:bodyPr rtlCol="0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I. Proliferación</a:t>
            </a:r>
            <a:endParaRPr lang="es-MX" b="1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DCB966E-AC9A-7644-C0E8-02FB1C988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83" y="417408"/>
            <a:ext cx="6254556" cy="627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05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ética para niños: ¿qué es el ciclo celular? - Eres Mamá">
            <a:extLst>
              <a:ext uri="{FF2B5EF4-FFF2-40B4-BE49-F238E27FC236}">
                <a16:creationId xmlns:a16="http://schemas.microsoft.com/office/drawing/2014/main" id="{B86FEF39-2682-4EE9-AA9B-2D85CB1F45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513"/>
          <a:stretch/>
        </p:blipFill>
        <p:spPr bwMode="auto">
          <a:xfrm>
            <a:off x="-106984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F545505-8910-488A-BD3C-10FABDFAAB71}"/>
              </a:ext>
            </a:extLst>
          </p:cNvPr>
          <p:cNvSpPr txBox="1"/>
          <p:nvPr/>
        </p:nvSpPr>
        <p:spPr>
          <a:xfrm>
            <a:off x="184826" y="4173166"/>
            <a:ext cx="9805480" cy="2113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El </a:t>
            </a:r>
            <a:r>
              <a:rPr lang="en-US" sz="4000" dirty="0" err="1"/>
              <a:t>ciclo</a:t>
            </a:r>
            <a:r>
              <a:rPr lang="en-US" sz="4000" dirty="0"/>
              <a:t> </a:t>
            </a:r>
            <a:r>
              <a:rPr lang="en-US" sz="4000" dirty="0" err="1"/>
              <a:t>celular</a:t>
            </a:r>
            <a:r>
              <a:rPr lang="en-US" sz="4000" dirty="0"/>
              <a:t> es un conjunto </a:t>
            </a:r>
            <a:r>
              <a:rPr lang="en-US" sz="4000" dirty="0" err="1"/>
              <a:t>ordenado</a:t>
            </a:r>
            <a:r>
              <a:rPr lang="en-US" sz="4000" dirty="0"/>
              <a:t> de </a:t>
            </a:r>
            <a:r>
              <a:rPr lang="en-US" sz="4000" dirty="0" err="1"/>
              <a:t>sucesos</a:t>
            </a:r>
            <a:r>
              <a:rPr lang="en-US" sz="4000" dirty="0"/>
              <a:t> que </a:t>
            </a:r>
            <a:r>
              <a:rPr lang="en-US" sz="4000" dirty="0" err="1"/>
              <a:t>conducen</a:t>
            </a:r>
            <a:r>
              <a:rPr lang="en-US" sz="4000" dirty="0"/>
              <a:t> al </a:t>
            </a:r>
            <a:r>
              <a:rPr lang="en-US" sz="4000" b="1" dirty="0" err="1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crecimiento</a:t>
            </a:r>
            <a:r>
              <a:rPr lang="en-US" sz="4000" dirty="0"/>
              <a:t> de la </a:t>
            </a:r>
            <a:r>
              <a:rPr lang="en-US" sz="4000" dirty="0" err="1"/>
              <a:t>célula</a:t>
            </a:r>
            <a:r>
              <a:rPr lang="en-US" sz="4000" dirty="0"/>
              <a:t> y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</a:t>
            </a:r>
            <a:r>
              <a:rPr lang="en-US" sz="4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división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000" dirty="0" err="1"/>
              <a:t>en</a:t>
            </a:r>
            <a:r>
              <a:rPr lang="en-US" sz="4000" dirty="0"/>
              <a:t> dos </a:t>
            </a:r>
            <a:r>
              <a:rPr lang="en-US" sz="4000" dirty="0" err="1"/>
              <a:t>células</a:t>
            </a:r>
            <a:r>
              <a:rPr lang="en-US" sz="4000" dirty="0"/>
              <a:t> </a:t>
            </a:r>
            <a:r>
              <a:rPr lang="en-US" sz="4000" dirty="0" err="1"/>
              <a:t>hijas</a:t>
            </a:r>
            <a:r>
              <a:rPr lang="en-US" sz="4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57114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Comparación entre cortes coronales de autorradiografía (A) y PET (B)... |  Download Scientific Diagram">
            <a:extLst>
              <a:ext uri="{FF2B5EF4-FFF2-40B4-BE49-F238E27FC236}">
                <a16:creationId xmlns:a16="http://schemas.microsoft.com/office/drawing/2014/main" id="{D6C83D95-B573-45CC-A7F1-520B555A22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18"/>
          <a:stretch/>
        </p:blipFill>
        <p:spPr bwMode="auto">
          <a:xfrm>
            <a:off x="623330" y="1534390"/>
            <a:ext cx="3261719" cy="1383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16FD951-7E6A-4AF4-8D05-85A6B753F625}"/>
              </a:ext>
            </a:extLst>
          </p:cNvPr>
          <p:cNvSpPr txBox="1"/>
          <p:nvPr/>
        </p:nvSpPr>
        <p:spPr>
          <a:xfrm>
            <a:off x="505437" y="1056905"/>
            <a:ext cx="50480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 err="1"/>
              <a:t>Autorradiografía</a:t>
            </a:r>
            <a:r>
              <a:rPr lang="es-MX" dirty="0"/>
              <a:t> con timidina </a:t>
            </a:r>
            <a:r>
              <a:rPr lang="es-MX" dirty="0" err="1"/>
              <a:t>tritiada</a:t>
            </a:r>
            <a:r>
              <a:rPr lang="es-MX" dirty="0"/>
              <a:t> (timidina-3H)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BF3D9DC-CFEF-4CF1-9353-4317542C22CC}"/>
              </a:ext>
            </a:extLst>
          </p:cNvPr>
          <p:cNvSpPr txBox="1"/>
          <p:nvPr/>
        </p:nvSpPr>
        <p:spPr>
          <a:xfrm>
            <a:off x="1711451" y="354312"/>
            <a:ext cx="24553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b="1" dirty="0"/>
              <a:t>Joseph Altman</a:t>
            </a:r>
          </a:p>
        </p:txBody>
      </p:sp>
      <p:cxnSp>
        <p:nvCxnSpPr>
          <p:cNvPr id="9" name="Conector: curvado 8">
            <a:extLst>
              <a:ext uri="{FF2B5EF4-FFF2-40B4-BE49-F238E27FC236}">
                <a16:creationId xmlns:a16="http://schemas.microsoft.com/office/drawing/2014/main" id="{DB5B6FCA-05E8-473C-972E-1FB04715A3F1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9625" y="612395"/>
            <a:ext cx="1142338" cy="629175"/>
          </a:xfrm>
          <a:prstGeom prst="curvedConnector3">
            <a:avLst>
              <a:gd name="adj1" fmla="val 12490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: curvado 15">
            <a:extLst>
              <a:ext uri="{FF2B5EF4-FFF2-40B4-BE49-F238E27FC236}">
                <a16:creationId xmlns:a16="http://schemas.microsoft.com/office/drawing/2014/main" id="{B4798607-6D6A-4CF8-B197-923D0425F0A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553512" y="1241571"/>
            <a:ext cx="1084978" cy="298740"/>
          </a:xfrm>
          <a:prstGeom prst="curvedConnector3">
            <a:avLst>
              <a:gd name="adj1" fmla="val 100258"/>
            </a:avLst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9DEF5CA-772E-46A1-8722-537F1D0A9458}"/>
              </a:ext>
            </a:extLst>
          </p:cNvPr>
          <p:cNvSpPr txBox="1"/>
          <p:nvPr/>
        </p:nvSpPr>
        <p:spPr>
          <a:xfrm>
            <a:off x="4528570" y="1714106"/>
            <a:ext cx="37783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/>
              <a:t>Existencia de </a:t>
            </a:r>
            <a:r>
              <a:rPr lang="es-MX" sz="2400" b="1" dirty="0"/>
              <a:t>neurogénesis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A3E0737-366B-488F-9B38-25F97412BCAB}"/>
              </a:ext>
            </a:extLst>
          </p:cNvPr>
          <p:cNvSpPr txBox="1"/>
          <p:nvPr/>
        </p:nvSpPr>
        <p:spPr>
          <a:xfrm>
            <a:off x="8503596" y="530222"/>
            <a:ext cx="326171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es-ES" sz="2800" dirty="0"/>
              <a:t>Hipocampo</a:t>
            </a:r>
          </a:p>
          <a:p>
            <a:pPr marL="571500" indent="-571500">
              <a:buFont typeface="+mj-lt"/>
              <a:buAutoNum type="romanUcPeriod"/>
            </a:pPr>
            <a:r>
              <a:rPr lang="es-ES" sz="2800" dirty="0"/>
              <a:t>Ventrículo lateral</a:t>
            </a:r>
            <a:endParaRPr lang="es-MX" sz="2800" dirty="0"/>
          </a:p>
        </p:txBody>
      </p:sp>
      <p:pic>
        <p:nvPicPr>
          <p:cNvPr id="1026" name="Picture 2" descr="Know Your Brain: Neurogenesis — A Germ Of A Thought » Brain World">
            <a:extLst>
              <a:ext uri="{FF2B5EF4-FFF2-40B4-BE49-F238E27FC236}">
                <a16:creationId xmlns:a16="http://schemas.microsoft.com/office/drawing/2014/main" id="{4B39971F-AE6A-1203-2CFC-7AD9712560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11" y="3091521"/>
            <a:ext cx="5748182" cy="367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creased Neurogenesis in the Dentate Gyrus After Transient Global Ischemia  in Gerbils | Journal of Neuroscience">
            <a:extLst>
              <a:ext uri="{FF2B5EF4-FFF2-40B4-BE49-F238E27FC236}">
                <a16:creationId xmlns:a16="http://schemas.microsoft.com/office/drawing/2014/main" id="{8DFD14B2-A206-134C-BB1B-740F07A4E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545" y="2494073"/>
            <a:ext cx="6349455" cy="4404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930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easuring S-Phase Duration from Asynchronous Cells Using Dual EdU-BrdU  Pulse-Chase Labeling Flow Cytometry">
            <a:extLst>
              <a:ext uri="{FF2B5EF4-FFF2-40B4-BE49-F238E27FC236}">
                <a16:creationId xmlns:a16="http://schemas.microsoft.com/office/drawing/2014/main" id="{C6DDAD62-8C3E-8612-7CB0-A7AD7F699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216" y="906250"/>
            <a:ext cx="6555646" cy="504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rdU assay – Encyclopedia of Biological Methods">
            <a:extLst>
              <a:ext uri="{FF2B5EF4-FFF2-40B4-BE49-F238E27FC236}">
                <a16:creationId xmlns:a16="http://schemas.microsoft.com/office/drawing/2014/main" id="{9570200D-A4F8-ED9F-EDCF-9D9A441A7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0853"/>
            <a:ext cx="5642216" cy="30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BrdU-positive cells in the neonatal mouse hippocampus following  hypoxic-ischemic brain injury | BMC Neuroscience | Full Text">
            <a:extLst>
              <a:ext uri="{FF2B5EF4-FFF2-40B4-BE49-F238E27FC236}">
                <a16:creationId xmlns:a16="http://schemas.microsoft.com/office/drawing/2014/main" id="{174C895F-E62D-A8B4-21AB-FE08ECF41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0" y="3516040"/>
            <a:ext cx="5435312" cy="2817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1030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D6113AC6-D91B-DAB2-3B1D-193979B08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26" y="747865"/>
            <a:ext cx="5366297" cy="6097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7EB09909-4BFF-D3E1-537E-FF2C1CA33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923" y="0"/>
            <a:ext cx="6062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E928D60E-4000-4D7E-F3B6-05417972E285}"/>
              </a:ext>
            </a:extLst>
          </p:cNvPr>
          <p:cNvSpPr txBox="1">
            <a:spLocks/>
          </p:cNvSpPr>
          <p:nvPr/>
        </p:nvSpPr>
        <p:spPr>
          <a:xfrm>
            <a:off x="100294" y="130682"/>
            <a:ext cx="6674802" cy="655320"/>
          </a:xfrm>
          <a:prstGeom prst="rect">
            <a:avLst/>
          </a:prstGeom>
        </p:spPr>
        <p:txBody>
          <a:bodyPr rtlCol="0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200" b="1">
                <a:latin typeface="+mn-lt"/>
              </a:rPr>
              <a:t>Nichos neurogénicos</a:t>
            </a:r>
            <a:endParaRPr lang="es-MX" sz="3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229357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6189E9-2EE7-BC7F-E787-FBFD89CF9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6262D7-5018-C367-D88E-ED8C167E3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041949F-A340-BB85-0555-B36D2DC594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4" t="8636" r="5483" b="5324"/>
          <a:stretch/>
        </p:blipFill>
        <p:spPr>
          <a:xfrm>
            <a:off x="-308705" y="0"/>
            <a:ext cx="128256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6968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D6815C-0255-F64B-7286-0A1F0E9A4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C682F8-15DE-C00C-6D31-63A408BAD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41AB3C3-1C2C-22A7-1B0E-551D118605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6" t="9931" r="5142" b="5324"/>
          <a:stretch/>
        </p:blipFill>
        <p:spPr>
          <a:xfrm>
            <a:off x="-439288" y="0"/>
            <a:ext cx="130705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9680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fferentiation of Neural Stem Progenitor Cells | BioRender Science  Templates">
            <a:extLst>
              <a:ext uri="{FF2B5EF4-FFF2-40B4-BE49-F238E27FC236}">
                <a16:creationId xmlns:a16="http://schemas.microsoft.com/office/drawing/2014/main" id="{AEB7E563-69F7-42D5-4AAF-39F352EADB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18" b="13927"/>
          <a:stretch>
            <a:fillRect/>
          </a:stretch>
        </p:blipFill>
        <p:spPr bwMode="auto">
          <a:xfrm>
            <a:off x="1409076" y="1193266"/>
            <a:ext cx="8837506" cy="3882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BE0F231-78B0-B29B-771B-227047D4870F}"/>
              </a:ext>
            </a:extLst>
          </p:cNvPr>
          <p:cNvSpPr/>
          <p:nvPr/>
        </p:nvSpPr>
        <p:spPr>
          <a:xfrm>
            <a:off x="2593298" y="1881266"/>
            <a:ext cx="1911246" cy="2848131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Flecha: hacia abajo 3">
            <a:extLst>
              <a:ext uri="{FF2B5EF4-FFF2-40B4-BE49-F238E27FC236}">
                <a16:creationId xmlns:a16="http://schemas.microsoft.com/office/drawing/2014/main" id="{F98B8C6D-9057-0581-97C9-825D77550C5F}"/>
              </a:ext>
            </a:extLst>
          </p:cNvPr>
          <p:cNvSpPr/>
          <p:nvPr/>
        </p:nvSpPr>
        <p:spPr>
          <a:xfrm>
            <a:off x="3309078" y="1124262"/>
            <a:ext cx="479685" cy="56033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5BED992D-383B-8D08-77D8-F5A5BA722B47}"/>
              </a:ext>
            </a:extLst>
          </p:cNvPr>
          <p:cNvCxnSpPr/>
          <p:nvPr/>
        </p:nvCxnSpPr>
        <p:spPr>
          <a:xfrm>
            <a:off x="1528998" y="5074170"/>
            <a:ext cx="3230380" cy="0"/>
          </a:xfrm>
          <a:prstGeom prst="line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F53A99A9-D40D-E4DB-44EB-30DA0482D518}"/>
              </a:ext>
            </a:extLst>
          </p:cNvPr>
          <p:cNvSpPr txBox="1"/>
          <p:nvPr/>
        </p:nvSpPr>
        <p:spPr>
          <a:xfrm>
            <a:off x="2118463" y="5179198"/>
            <a:ext cx="23812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dirty="0"/>
              <a:t>Proliferación 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0CCAA78-2347-8C0F-D5E6-5C2D7D1D65E8}"/>
              </a:ext>
            </a:extLst>
          </p:cNvPr>
          <p:cNvCxnSpPr>
            <a:cxnSpLocks/>
          </p:cNvCxnSpPr>
          <p:nvPr/>
        </p:nvCxnSpPr>
        <p:spPr>
          <a:xfrm flipV="1">
            <a:off x="4994225" y="5074170"/>
            <a:ext cx="4981729" cy="0"/>
          </a:xfrm>
          <a:prstGeom prst="line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7DD3ED70-9CCE-4859-67E0-3B3C63969CE1}"/>
              </a:ext>
            </a:extLst>
          </p:cNvPr>
          <p:cNvSpPr txBox="1"/>
          <p:nvPr/>
        </p:nvSpPr>
        <p:spPr>
          <a:xfrm>
            <a:off x="6144016" y="5144977"/>
            <a:ext cx="2682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dirty="0"/>
              <a:t>Diferenciación </a:t>
            </a:r>
          </a:p>
        </p:txBody>
      </p:sp>
    </p:spTree>
    <p:extLst>
      <p:ext uri="{BB962C8B-B14F-4D97-AF65-F5344CB8AC3E}">
        <p14:creationId xmlns:p14="http://schemas.microsoft.com/office/powerpoint/2010/main" val="14735380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2">
            <a:extLst>
              <a:ext uri="{FF2B5EF4-FFF2-40B4-BE49-F238E27FC236}">
                <a16:creationId xmlns:a16="http://schemas.microsoft.com/office/drawing/2014/main" id="{822BA4F4-4CFA-4E44-0EE4-467FA2D4C262}"/>
              </a:ext>
            </a:extLst>
          </p:cNvPr>
          <p:cNvSpPr txBox="1">
            <a:spLocks/>
          </p:cNvSpPr>
          <p:nvPr/>
        </p:nvSpPr>
        <p:spPr>
          <a:xfrm>
            <a:off x="6317858" y="2565910"/>
            <a:ext cx="4194435" cy="655320"/>
          </a:xfrm>
          <a:prstGeom prst="rect">
            <a:avLst/>
          </a:prstGeom>
        </p:spPr>
        <p:txBody>
          <a:bodyPr rtlCol="0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II. Diferenciación</a:t>
            </a:r>
            <a:endParaRPr lang="es-MX" b="1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C0AF618F-A9FE-148F-0898-F853A8182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57" y="759427"/>
            <a:ext cx="5961921" cy="4734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38289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B1C085F-912C-6747-A3F0-A23773D54F47}"/>
              </a:ext>
            </a:extLst>
          </p:cNvPr>
          <p:cNvSpPr txBox="1"/>
          <p:nvPr/>
        </p:nvSpPr>
        <p:spPr>
          <a:xfrm>
            <a:off x="747636" y="445080"/>
            <a:ext cx="103600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s-ES" sz="2400" dirty="0"/>
              <a:t>La expresión de genes específicos da lugar a </a:t>
            </a:r>
            <a:r>
              <a:rPr lang="es-ES" sz="2400" b="1" dirty="0"/>
              <a:t>proteínas</a:t>
            </a:r>
            <a:r>
              <a:rPr lang="es-ES" sz="2400" dirty="0"/>
              <a:t> que determinan la </a:t>
            </a:r>
            <a:r>
              <a:rPr lang="es-ES" sz="2400" b="1" u="sng" dirty="0"/>
              <a:t>morfología</a:t>
            </a:r>
            <a:r>
              <a:rPr lang="es-ES" sz="2400" u="sng" dirty="0"/>
              <a:t> y </a:t>
            </a:r>
            <a:r>
              <a:rPr lang="es-ES" sz="2400" b="1" u="sng" dirty="0"/>
              <a:t>función</a:t>
            </a:r>
            <a:r>
              <a:rPr lang="es-ES" sz="2400" u="sng" dirty="0"/>
              <a:t> particulares de la célula.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8268A2F-8C4E-65E3-ED02-473528374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41" y="1406825"/>
            <a:ext cx="4316119" cy="5155178"/>
          </a:xfrm>
          <a:prstGeom prst="rect">
            <a:avLst/>
          </a:prstGeom>
        </p:spPr>
      </p:pic>
      <p:pic>
        <p:nvPicPr>
          <p:cNvPr id="5" name="Picture 2" descr="Differentiation of Neural Stem Progenitor Cells | BioRender Science  Templates">
            <a:extLst>
              <a:ext uri="{FF2B5EF4-FFF2-40B4-BE49-F238E27FC236}">
                <a16:creationId xmlns:a16="http://schemas.microsoft.com/office/drawing/2014/main" id="{54BB750F-5385-0CBA-1F2C-B47BE18F5E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7" t="13018" b="13927"/>
          <a:stretch>
            <a:fillRect/>
          </a:stretch>
        </p:blipFill>
        <p:spPr bwMode="auto">
          <a:xfrm>
            <a:off x="5111646" y="2129146"/>
            <a:ext cx="6836320" cy="3516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77171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NHIBIR UNA ENCIMA PUEDE FAVORECER LA NEUROGÉNESIS">
            <a:extLst>
              <a:ext uri="{FF2B5EF4-FFF2-40B4-BE49-F238E27FC236}">
                <a16:creationId xmlns:a16="http://schemas.microsoft.com/office/drawing/2014/main" id="{6C47CF16-46E0-440C-BC2F-5E97EB0B1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74" y="919946"/>
            <a:ext cx="11218877" cy="463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9926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985CD24-5A88-AEBB-02ED-9A7C082BBD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2787"/>
          <a:stretch>
            <a:fillRect/>
          </a:stretch>
        </p:blipFill>
        <p:spPr>
          <a:xfrm>
            <a:off x="81218" y="951875"/>
            <a:ext cx="6571195" cy="49542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7FB385A-2D28-03BD-8563-99E9A6D39F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7541"/>
          <a:stretch>
            <a:fillRect/>
          </a:stretch>
        </p:blipFill>
        <p:spPr>
          <a:xfrm>
            <a:off x="6196706" y="1056806"/>
            <a:ext cx="5914076" cy="495425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8524222-295E-FD8C-738F-8CDA9FDFF719}"/>
              </a:ext>
            </a:extLst>
          </p:cNvPr>
          <p:cNvSpPr txBox="1"/>
          <p:nvPr/>
        </p:nvSpPr>
        <p:spPr>
          <a:xfrm>
            <a:off x="3663368" y="311843"/>
            <a:ext cx="5066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dirty="0"/>
              <a:t>Marcadores proteínicos de fenotipo </a:t>
            </a:r>
          </a:p>
        </p:txBody>
      </p:sp>
    </p:spTree>
    <p:extLst>
      <p:ext uri="{BB962C8B-B14F-4D97-AF65-F5344CB8AC3E}">
        <p14:creationId xmlns:p14="http://schemas.microsoft.com/office/powerpoint/2010/main" val="534352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D26DEF5-3196-4E2D-9B26-B8E49B282055}"/>
              </a:ext>
            </a:extLst>
          </p:cNvPr>
          <p:cNvSpPr txBox="1"/>
          <p:nvPr/>
        </p:nvSpPr>
        <p:spPr>
          <a:xfrm>
            <a:off x="2234152" y="311085"/>
            <a:ext cx="73246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Etapas del ciclo celular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7265AA7-D48B-4BFD-AFE5-7380C55AE2CE}"/>
              </a:ext>
            </a:extLst>
          </p:cNvPr>
          <p:cNvSpPr txBox="1"/>
          <p:nvPr/>
        </p:nvSpPr>
        <p:spPr>
          <a:xfrm>
            <a:off x="2849251" y="1681840"/>
            <a:ext cx="6094428" cy="4196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4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</a:t>
            </a:r>
            <a:r>
              <a:rPr lang="es-MX" sz="4000" b="0" i="0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</a:t>
            </a:r>
            <a:endParaRPr lang="es-MX" sz="4000" baseline="-25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algn="ctr"/>
            <a:endParaRPr lang="es-MX" sz="4000" b="0" i="0" baseline="-2500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s-MX" sz="4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</a:t>
            </a:r>
          </a:p>
          <a:p>
            <a:pPr algn="ctr"/>
            <a:endParaRPr lang="es-MX" sz="4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algn="ctr"/>
            <a:r>
              <a:rPr lang="es-MX" sz="4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</a:t>
            </a:r>
            <a:r>
              <a:rPr lang="es-MX" sz="4000" b="0" i="0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2</a:t>
            </a:r>
            <a:r>
              <a:rPr lang="es-MX" sz="4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endParaRPr lang="es-MX" sz="4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endParaRPr lang="es-MX" sz="4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s-MX" sz="4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</a:t>
            </a:r>
            <a:endParaRPr lang="es-MX" sz="4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EDD8121-43E5-4091-95F8-D2C9B5472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5133"/>
            <a:ext cx="4858196" cy="5056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14BC5C7-EFC8-4A80-9109-835094742E5F}"/>
              </a:ext>
            </a:extLst>
          </p:cNvPr>
          <p:cNvSpPr txBox="1"/>
          <p:nvPr/>
        </p:nvSpPr>
        <p:spPr>
          <a:xfrm>
            <a:off x="6422011" y="1898657"/>
            <a:ext cx="568200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«GAP 1» (Intervalo 1)</a:t>
            </a:r>
            <a:endParaRPr lang="es-MX" sz="20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A955542-6B2E-40EF-A6FA-69F0836F6AA2}"/>
              </a:ext>
            </a:extLst>
          </p:cNvPr>
          <p:cNvSpPr txBox="1"/>
          <p:nvPr/>
        </p:nvSpPr>
        <p:spPr>
          <a:xfrm>
            <a:off x="6422011" y="2721114"/>
            <a:ext cx="568200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0" i="0" dirty="0">
                <a:effectLst/>
                <a:latin typeface="Arial" panose="020B0604020202020204" pitchFamily="34" charset="0"/>
              </a:rPr>
              <a:t>S «síntesis», replicación del </a:t>
            </a: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3" tooltip="Ácido desoxirribonucleic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ADN</a:t>
            </a:r>
            <a:r>
              <a:rPr lang="es-ES" sz="2000" b="0" i="0" dirty="0">
                <a:effectLst/>
                <a:latin typeface="Arial" panose="020B0604020202020204" pitchFamily="34" charset="0"/>
              </a:rPr>
              <a:t>.</a:t>
            </a:r>
            <a:endParaRPr lang="es-MX" sz="20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DF49B0B-B866-4C6E-9B82-D919096C505B}"/>
              </a:ext>
            </a:extLst>
          </p:cNvPr>
          <p:cNvSpPr txBox="1"/>
          <p:nvPr/>
        </p:nvSpPr>
        <p:spPr>
          <a:xfrm>
            <a:off x="6422011" y="4214980"/>
            <a:ext cx="568200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«GAP 2» (Intervalo 2)</a:t>
            </a:r>
            <a:endParaRPr lang="es-MX" sz="2000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A0C6174-F8A2-49E6-8540-E4A3A5132696}"/>
              </a:ext>
            </a:extLst>
          </p:cNvPr>
          <p:cNvSpPr txBox="1"/>
          <p:nvPr/>
        </p:nvSpPr>
        <p:spPr>
          <a:xfrm>
            <a:off x="6422011" y="5231529"/>
            <a:ext cx="6094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0" i="0" dirty="0">
                <a:effectLst/>
                <a:latin typeface="Arial" panose="020B0604020202020204" pitchFamily="34" charset="0"/>
              </a:rPr>
              <a:t>«la fase M» </a:t>
            </a: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4" tooltip="Mitos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mitosis</a:t>
            </a:r>
            <a:r>
              <a:rPr lang="es-ES" sz="2000" b="0" i="0" dirty="0">
                <a:effectLst/>
                <a:latin typeface="Arial" panose="020B0604020202020204" pitchFamily="34" charset="0"/>
              </a:rPr>
              <a:t> o </a:t>
            </a:r>
            <a:r>
              <a:rPr lang="es-ES" sz="2000" b="0" i="0" u="none" strike="noStrike" dirty="0">
                <a:effectLst/>
                <a:latin typeface="Arial" panose="020B0604020202020204" pitchFamily="34" charset="0"/>
                <a:hlinkClick r:id="rId5" tooltip="Meios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meiosis</a:t>
            </a:r>
            <a:endParaRPr lang="es-MX" sz="2000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8CF426F-26B4-46D8-B4AA-A37FEF1BE6E8}"/>
              </a:ext>
            </a:extLst>
          </p:cNvPr>
          <p:cNvSpPr/>
          <p:nvPr/>
        </p:nvSpPr>
        <p:spPr>
          <a:xfrm>
            <a:off x="4996206" y="1310327"/>
            <a:ext cx="405353" cy="37990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</a:p>
          <a:p>
            <a:pPr algn="ctr"/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</a:t>
            </a:r>
          </a:p>
          <a:p>
            <a:pPr algn="ctr"/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</a:p>
          <a:p>
            <a:pPr algn="ctr"/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</a:p>
          <a:p>
            <a:pPr algn="ctr"/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</a:p>
          <a:p>
            <a:pPr algn="ctr"/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</a:p>
          <a:p>
            <a:pPr algn="ctr"/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</a:p>
          <a:p>
            <a:pPr algn="ctr"/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</a:p>
          <a:p>
            <a:pPr algn="ctr"/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</a:p>
          <a:p>
            <a:pPr algn="ctr"/>
            <a:endParaRPr lang="es-MX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AC76587-CA34-4DF8-8750-E917F238FCE6}"/>
              </a:ext>
            </a:extLst>
          </p:cNvPr>
          <p:cNvSpPr/>
          <p:nvPr/>
        </p:nvSpPr>
        <p:spPr>
          <a:xfrm>
            <a:off x="4996206" y="5109329"/>
            <a:ext cx="405353" cy="155451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889513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Birth and death of neurons in the developing and mature mammalian brain |  The International Journal of Developmental Biology">
            <a:extLst>
              <a:ext uri="{FF2B5EF4-FFF2-40B4-BE49-F238E27FC236}">
                <a16:creationId xmlns:a16="http://schemas.microsoft.com/office/drawing/2014/main" id="{70BE7BA5-81C1-9569-DB65-F51148524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6013"/>
            <a:ext cx="12192000" cy="462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4ABC081-BFB7-FA4E-25D2-F2A2A4339E67}"/>
              </a:ext>
            </a:extLst>
          </p:cNvPr>
          <p:cNvSpPr txBox="1"/>
          <p:nvPr/>
        </p:nvSpPr>
        <p:spPr>
          <a:xfrm>
            <a:off x="3453289" y="374754"/>
            <a:ext cx="52854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b="1" dirty="0"/>
              <a:t>Fenotipo Astrocito y anclaje radial</a:t>
            </a:r>
          </a:p>
        </p:txBody>
      </p:sp>
    </p:spTree>
    <p:extLst>
      <p:ext uri="{BB962C8B-B14F-4D97-AF65-F5344CB8AC3E}">
        <p14:creationId xmlns:p14="http://schemas.microsoft.com/office/powerpoint/2010/main" val="28683200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ABE4485-A4CC-71F0-31A4-C13DBEE09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57" y="976312"/>
            <a:ext cx="6096000" cy="5819775"/>
          </a:xfrm>
          <a:prstGeom prst="rect">
            <a:avLst/>
          </a:prstGeom>
        </p:spPr>
      </p:pic>
      <p:pic>
        <p:nvPicPr>
          <p:cNvPr id="4100" name="Picture 4" descr="Brg1 directly regulates Olig2 transcription and is required for  oligodendrocyte progenitor cell specification - ScienceDirect">
            <a:extLst>
              <a:ext uri="{FF2B5EF4-FFF2-40B4-BE49-F238E27FC236}">
                <a16:creationId xmlns:a16="http://schemas.microsoft.com/office/drawing/2014/main" id="{0CC93204-4615-AD74-47A3-FF1D962084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083"/>
          <a:stretch>
            <a:fillRect/>
          </a:stretch>
        </p:blipFill>
        <p:spPr bwMode="auto">
          <a:xfrm>
            <a:off x="7111142" y="994336"/>
            <a:ext cx="3891639" cy="580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68EE0D34-E6F7-A008-FAA4-083B3CF1113A}"/>
              </a:ext>
            </a:extLst>
          </p:cNvPr>
          <p:cNvSpPr txBox="1"/>
          <p:nvPr/>
        </p:nvSpPr>
        <p:spPr>
          <a:xfrm>
            <a:off x="1903849" y="277319"/>
            <a:ext cx="28969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b="1" dirty="0"/>
              <a:t>Fenotipo Neurona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930A3BC-A877-0950-AAE7-42510331C8DD}"/>
              </a:ext>
            </a:extLst>
          </p:cNvPr>
          <p:cNvSpPr txBox="1"/>
          <p:nvPr/>
        </p:nvSpPr>
        <p:spPr>
          <a:xfrm>
            <a:off x="7111142" y="307300"/>
            <a:ext cx="40110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b="1" dirty="0"/>
              <a:t>Fenotipo Oligodendrocito</a:t>
            </a:r>
          </a:p>
        </p:txBody>
      </p:sp>
    </p:spTree>
    <p:extLst>
      <p:ext uri="{BB962C8B-B14F-4D97-AF65-F5344CB8AC3E}">
        <p14:creationId xmlns:p14="http://schemas.microsoft.com/office/powerpoint/2010/main" val="39474890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oncurrent events of neuronal overmigration and radial glial endfeet... |  Download Scientific Diagram">
            <a:extLst>
              <a:ext uri="{FF2B5EF4-FFF2-40B4-BE49-F238E27FC236}">
                <a16:creationId xmlns:a16="http://schemas.microsoft.com/office/drawing/2014/main" id="{9FC71D34-C86F-C51E-3B50-6CFAC179A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41" y="1337607"/>
            <a:ext cx="6621436" cy="364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3ACB20CD-AE9D-8B04-DC85-54280AB386C1}"/>
              </a:ext>
            </a:extLst>
          </p:cNvPr>
          <p:cNvSpPr txBox="1">
            <a:spLocks/>
          </p:cNvSpPr>
          <p:nvPr/>
        </p:nvSpPr>
        <p:spPr>
          <a:xfrm>
            <a:off x="7127327" y="2505129"/>
            <a:ext cx="4194435" cy="655320"/>
          </a:xfrm>
          <a:prstGeom prst="rect">
            <a:avLst/>
          </a:prstGeom>
        </p:spPr>
        <p:txBody>
          <a:bodyPr rtlCol="0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III. Migración</a:t>
            </a:r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36521267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2CECCDC-96B2-4B05-9882-2D2E854DD542}"/>
              </a:ext>
            </a:extLst>
          </p:cNvPr>
          <p:cNvSpPr txBox="1"/>
          <p:nvPr/>
        </p:nvSpPr>
        <p:spPr>
          <a:xfrm>
            <a:off x="3048699" y="256317"/>
            <a:ext cx="60946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b="1" dirty="0"/>
              <a:t>Vía rostral migratoria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8DE983B-8765-483F-B5EF-10442E9259B8}"/>
              </a:ext>
            </a:extLst>
          </p:cNvPr>
          <p:cNvSpPr txBox="1"/>
          <p:nvPr/>
        </p:nvSpPr>
        <p:spPr>
          <a:xfrm>
            <a:off x="396380" y="1027462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La </a:t>
            </a:r>
            <a:r>
              <a:rPr lang="es-ES" dirty="0" err="1"/>
              <a:t>VRM</a:t>
            </a:r>
            <a:r>
              <a:rPr lang="es-ES" dirty="0"/>
              <a:t> es la única estructura del cerebro que posee una ruta larga de </a:t>
            </a:r>
            <a:r>
              <a:rPr lang="es-ES" b="1" dirty="0"/>
              <a:t>migración</a:t>
            </a:r>
            <a:r>
              <a:rPr lang="es-ES" dirty="0"/>
              <a:t>. </a:t>
            </a:r>
            <a:endParaRPr lang="es-MX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B9A501E-4EEE-448A-9304-05C26F6CA45A}"/>
              </a:ext>
            </a:extLst>
          </p:cNvPr>
          <p:cNvSpPr txBox="1"/>
          <p:nvPr/>
        </p:nvSpPr>
        <p:spPr>
          <a:xfrm>
            <a:off x="3443681" y="1774082"/>
            <a:ext cx="609460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dirty="0"/>
              <a:t>Inicia en la </a:t>
            </a:r>
            <a:r>
              <a:rPr lang="es-ES" b="1" dirty="0"/>
              <a:t>ZSV</a:t>
            </a:r>
            <a:r>
              <a:rPr lang="es-ES" dirty="0"/>
              <a:t> y finaliza con la llegada de las nuevas </a:t>
            </a:r>
            <a:r>
              <a:rPr lang="es-ES" b="1" dirty="0"/>
              <a:t>interneuronas</a:t>
            </a:r>
            <a:r>
              <a:rPr lang="es-ES" dirty="0"/>
              <a:t> </a:t>
            </a:r>
            <a:r>
              <a:rPr lang="es-MX" dirty="0"/>
              <a:t>al </a:t>
            </a:r>
            <a:r>
              <a:rPr lang="es-MX" b="1" dirty="0">
                <a:solidFill>
                  <a:srgbClr val="92D050"/>
                </a:solidFill>
              </a:rPr>
              <a:t>bulbo olfatorio</a:t>
            </a:r>
          </a:p>
        </p:txBody>
      </p:sp>
      <p:cxnSp>
        <p:nvCxnSpPr>
          <p:cNvPr id="9" name="Conector: angular 8">
            <a:extLst>
              <a:ext uri="{FF2B5EF4-FFF2-40B4-BE49-F238E27FC236}">
                <a16:creationId xmlns:a16="http://schemas.microsoft.com/office/drawing/2014/main" id="{69B201E3-FA3C-44E4-92D7-E3EFEF6401A7}"/>
              </a:ext>
            </a:extLst>
          </p:cNvPr>
          <p:cNvCxnSpPr>
            <a:cxnSpLocks/>
          </p:cNvCxnSpPr>
          <p:nvPr/>
        </p:nvCxnSpPr>
        <p:spPr>
          <a:xfrm>
            <a:off x="1283516" y="1602297"/>
            <a:ext cx="2063691" cy="49495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391CFE9-7741-4249-825B-A2B4A7D533DF}"/>
              </a:ext>
            </a:extLst>
          </p:cNvPr>
          <p:cNvSpPr txBox="1"/>
          <p:nvPr/>
        </p:nvSpPr>
        <p:spPr>
          <a:xfrm>
            <a:off x="597716" y="2420413"/>
            <a:ext cx="178475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MX" dirty="0"/>
              <a:t>Los neuroblastos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55CB2BA-1133-41EF-9EDA-59362C701B6B}"/>
              </a:ext>
            </a:extLst>
          </p:cNvPr>
          <p:cNvSpPr txBox="1"/>
          <p:nvPr/>
        </p:nvSpPr>
        <p:spPr>
          <a:xfrm>
            <a:off x="1039187" y="2789745"/>
            <a:ext cx="37477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/>
              <a:t>morfología alargada y forman cadenas entre ellos</a:t>
            </a:r>
            <a:endParaRPr lang="es-MX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BD1D811-9A8C-456A-8AB8-4041F121C61C}"/>
              </a:ext>
            </a:extLst>
          </p:cNvPr>
          <p:cNvSpPr txBox="1"/>
          <p:nvPr/>
        </p:nvSpPr>
        <p:spPr>
          <a:xfrm>
            <a:off x="5683543" y="2810041"/>
            <a:ext cx="3913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dirty="0"/>
              <a:t>Se </a:t>
            </a:r>
            <a:r>
              <a:rPr lang="es-MX" b="1" dirty="0"/>
              <a:t>desplazan</a:t>
            </a:r>
            <a:r>
              <a:rPr lang="es-MX" dirty="0"/>
              <a:t> entre estructuras tubulares integradas por </a:t>
            </a:r>
            <a:r>
              <a:rPr lang="es-MX" b="1" dirty="0"/>
              <a:t>glía radial</a:t>
            </a:r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719278F6-DA67-449F-BEFD-057BBA878013}"/>
              </a:ext>
            </a:extLst>
          </p:cNvPr>
          <p:cNvSpPr/>
          <p:nvPr/>
        </p:nvSpPr>
        <p:spPr>
          <a:xfrm>
            <a:off x="4966283" y="2789745"/>
            <a:ext cx="578840" cy="481961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7C7171EB-1191-4416-8BED-E1F43955A537}"/>
              </a:ext>
            </a:extLst>
          </p:cNvPr>
          <p:cNvSpPr txBox="1"/>
          <p:nvPr/>
        </p:nvSpPr>
        <p:spPr>
          <a:xfrm>
            <a:off x="9735426" y="2466579"/>
            <a:ext cx="225454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dirty="0"/>
              <a:t>Secretan factores de crecimiento</a:t>
            </a:r>
            <a:endParaRPr lang="es-MX" dirty="0"/>
          </a:p>
        </p:txBody>
      </p:sp>
      <p:cxnSp>
        <p:nvCxnSpPr>
          <p:cNvPr id="23" name="Conector: curvado 22">
            <a:extLst>
              <a:ext uri="{FF2B5EF4-FFF2-40B4-BE49-F238E27FC236}">
                <a16:creationId xmlns:a16="http://schemas.microsoft.com/office/drawing/2014/main" id="{7E8BC6DF-2392-4863-926B-C85D3C7427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395874" y="2932155"/>
            <a:ext cx="481961" cy="197143"/>
          </a:xfrm>
          <a:prstGeom prst="curvedConnector3">
            <a:avLst>
              <a:gd name="adj1" fmla="val 93515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98FFF4CE-CA6E-487D-B090-37327EFFFA9D}"/>
              </a:ext>
            </a:extLst>
          </p:cNvPr>
          <p:cNvSpPr txBox="1"/>
          <p:nvPr/>
        </p:nvSpPr>
        <p:spPr>
          <a:xfrm>
            <a:off x="5545123" y="3877729"/>
            <a:ext cx="32738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dirty="0"/>
              <a:t>Soporte direccional y evitan que salgan de la vía migratoria</a:t>
            </a:r>
          </a:p>
        </p:txBody>
      </p: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8B672FDE-EF6F-4EEB-B681-BECCC59E1069}"/>
              </a:ext>
            </a:extLst>
          </p:cNvPr>
          <p:cNvCxnSpPr>
            <a:cxnSpLocks/>
          </p:cNvCxnSpPr>
          <p:nvPr/>
        </p:nvCxnSpPr>
        <p:spPr>
          <a:xfrm>
            <a:off x="6350466" y="3429000"/>
            <a:ext cx="0" cy="417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 descr="Radial glia – from boring cables to stem cell stars | Glial cells, Stem  cells, Neurons">
            <a:extLst>
              <a:ext uri="{FF2B5EF4-FFF2-40B4-BE49-F238E27FC236}">
                <a16:creationId xmlns:a16="http://schemas.microsoft.com/office/drawing/2014/main" id="{CDA79A93-8C29-4949-B3C9-5ECDF84CC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187" y="3613578"/>
            <a:ext cx="3202175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Fig. 4: Labeling of remotely migrating cells. | Nature Protocols">
            <a:extLst>
              <a:ext uri="{FF2B5EF4-FFF2-40B4-BE49-F238E27FC236}">
                <a16:creationId xmlns:a16="http://schemas.microsoft.com/office/drawing/2014/main" id="{BF9C6AA2-982D-4BF5-8BD9-EF3A93D52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029" y="141372"/>
            <a:ext cx="4688591" cy="156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BEA80776-C390-4E16-8AB6-27378E6E71F2}"/>
              </a:ext>
            </a:extLst>
          </p:cNvPr>
          <p:cNvCxnSpPr>
            <a:cxnSpLocks/>
          </p:cNvCxnSpPr>
          <p:nvPr/>
        </p:nvCxnSpPr>
        <p:spPr>
          <a:xfrm>
            <a:off x="7853493" y="4445512"/>
            <a:ext cx="0" cy="417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adroTexto 36">
            <a:extLst>
              <a:ext uri="{FF2B5EF4-FFF2-40B4-BE49-F238E27FC236}">
                <a16:creationId xmlns:a16="http://schemas.microsoft.com/office/drawing/2014/main" id="{B2B98038-A55C-4C7A-987D-8DED250EC37E}"/>
              </a:ext>
            </a:extLst>
          </p:cNvPr>
          <p:cNvSpPr txBox="1"/>
          <p:nvPr/>
        </p:nvSpPr>
        <p:spPr>
          <a:xfrm>
            <a:off x="5550140" y="4913688"/>
            <a:ext cx="3340411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dirty="0"/>
              <a:t>Potenciales de acción y reciben contactos sinápticos hasta que se integran a la red neuronal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046267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1259C26B-BFA0-68B7-6659-C158B22DE468}"/>
              </a:ext>
            </a:extLst>
          </p:cNvPr>
          <p:cNvSpPr txBox="1">
            <a:spLocks/>
          </p:cNvSpPr>
          <p:nvPr/>
        </p:nvSpPr>
        <p:spPr>
          <a:xfrm>
            <a:off x="268463" y="3721309"/>
            <a:ext cx="6688011" cy="1796766"/>
          </a:xfrm>
          <a:prstGeom prst="rect">
            <a:avLst/>
          </a:prstGeom>
        </p:spPr>
        <p:txBody>
          <a:bodyPr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s-ES" sz="2400" dirty="0"/>
              <a:t>En la </a:t>
            </a:r>
            <a:r>
              <a:rPr lang="es-ES" sz="2400" b="1" dirty="0"/>
              <a:t>SVZ</a:t>
            </a:r>
            <a:r>
              <a:rPr lang="es-ES" sz="2400" dirty="0"/>
              <a:t>, los neuroblastos migran por la corriente migratoria rostral hasta el bulbo olfatorio. </a:t>
            </a:r>
          </a:p>
          <a:p>
            <a:endParaRPr lang="es-ES" sz="2400" dirty="0"/>
          </a:p>
          <a:p>
            <a:pPr marL="285750" indent="-285750"/>
            <a:r>
              <a:rPr lang="es-ES" sz="2400" dirty="0"/>
              <a:t>En la </a:t>
            </a:r>
            <a:r>
              <a:rPr lang="es-ES" sz="2400" b="1" dirty="0"/>
              <a:t>SGZ</a:t>
            </a:r>
            <a:r>
              <a:rPr lang="es-ES" sz="2400" dirty="0"/>
              <a:t>, la migración es radial  hacia la capa granular del giro dentado.</a:t>
            </a:r>
            <a:br>
              <a:rPr lang="es-ES" sz="2400" dirty="0"/>
            </a:br>
            <a:endParaRPr lang="es-ES" sz="3600" dirty="0"/>
          </a:p>
        </p:txBody>
      </p:sp>
      <p:sp>
        <p:nvSpPr>
          <p:cNvPr id="5" name="Título 17">
            <a:extLst>
              <a:ext uri="{FF2B5EF4-FFF2-40B4-BE49-F238E27FC236}">
                <a16:creationId xmlns:a16="http://schemas.microsoft.com/office/drawing/2014/main" id="{DD1C2D32-0006-F8DC-4B0F-60DD8A2D1EE4}"/>
              </a:ext>
            </a:extLst>
          </p:cNvPr>
          <p:cNvSpPr txBox="1">
            <a:spLocks/>
          </p:cNvSpPr>
          <p:nvPr/>
        </p:nvSpPr>
        <p:spPr>
          <a:xfrm>
            <a:off x="268463" y="5631596"/>
            <a:ext cx="6258364" cy="942192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dirty="0">
                <a:latin typeface="+mn-lt"/>
              </a:rPr>
              <a:t> </a:t>
            </a:r>
            <a:r>
              <a:rPr lang="es-ES" sz="1800" dirty="0">
                <a:latin typeface="+mn-lt"/>
              </a:rPr>
              <a:t>Este proceso asegura la correcta ubicación e integración en circuitos neuronales maduros.</a:t>
            </a:r>
            <a:endParaRPr lang="es-MX" dirty="0">
              <a:latin typeface="+mn-lt"/>
            </a:endParaRPr>
          </a:p>
        </p:txBody>
      </p:sp>
      <p:pic>
        <p:nvPicPr>
          <p:cNvPr id="10244" name="Picture 4" descr="Cellular migration in the postnatal brain. In the postnatal brain... |  Download Scientific Diagram">
            <a:extLst>
              <a:ext uri="{FF2B5EF4-FFF2-40B4-BE49-F238E27FC236}">
                <a16:creationId xmlns:a16="http://schemas.microsoft.com/office/drawing/2014/main" id="{392D4E31-27F4-ADEC-1A8C-AD91E539BB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" t="1608" r="1299" b="2444"/>
          <a:stretch>
            <a:fillRect/>
          </a:stretch>
        </p:blipFill>
        <p:spPr bwMode="auto">
          <a:xfrm>
            <a:off x="369234" y="185461"/>
            <a:ext cx="4819691" cy="313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Ariadne's Thread in the Developing Cerebral Cortex: Mechanisms Enabling the  Guiding Role of the Radial Glia Basal Process during Neuron Migration">
            <a:extLst>
              <a:ext uri="{FF2B5EF4-FFF2-40B4-BE49-F238E27FC236}">
                <a16:creationId xmlns:a16="http://schemas.microsoft.com/office/drawing/2014/main" id="{08C6BD68-9FD0-371E-638A-06FC208F0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077" y="538296"/>
            <a:ext cx="4536237" cy="5325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33301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85DF2EB-7BEC-4FDA-8484-F57448A00001}"/>
              </a:ext>
            </a:extLst>
          </p:cNvPr>
          <p:cNvSpPr txBox="1"/>
          <p:nvPr/>
        </p:nvSpPr>
        <p:spPr>
          <a:xfrm>
            <a:off x="2050899" y="192743"/>
            <a:ext cx="88734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/>
              <a:t>Factores que regulan la neurogénesis en el cerebro adulto</a:t>
            </a:r>
            <a:endParaRPr lang="es-MX" sz="28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C7C26F3-4970-4946-ABEA-9A6A18320F5F}"/>
              </a:ext>
            </a:extLst>
          </p:cNvPr>
          <p:cNvSpPr txBox="1"/>
          <p:nvPr/>
        </p:nvSpPr>
        <p:spPr>
          <a:xfrm>
            <a:off x="1873898" y="1023740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La </a:t>
            </a:r>
            <a:r>
              <a:rPr lang="es-MX" b="1" dirty="0"/>
              <a:t>neurogénesis</a:t>
            </a:r>
            <a:r>
              <a:rPr lang="es-MX" dirty="0"/>
              <a:t> en el cerebro adulto está regulada de manera positiva o negativa por diversos mecanismos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F473D8C-B49C-4281-9BB5-E373400E91AB}"/>
              </a:ext>
            </a:extLst>
          </p:cNvPr>
          <p:cNvSpPr txBox="1"/>
          <p:nvPr/>
        </p:nvSpPr>
        <p:spPr>
          <a:xfrm>
            <a:off x="1577836" y="2426866"/>
            <a:ext cx="30539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Factores internos</a:t>
            </a:r>
          </a:p>
        </p:txBody>
      </p:sp>
      <p:sp>
        <p:nvSpPr>
          <p:cNvPr id="8" name="Flecha: hacia abajo 7">
            <a:extLst>
              <a:ext uri="{FF2B5EF4-FFF2-40B4-BE49-F238E27FC236}">
                <a16:creationId xmlns:a16="http://schemas.microsoft.com/office/drawing/2014/main" id="{D9F42F99-8817-4359-B2B3-9B0C8DBD7C1E}"/>
              </a:ext>
            </a:extLst>
          </p:cNvPr>
          <p:cNvSpPr/>
          <p:nvPr/>
        </p:nvSpPr>
        <p:spPr>
          <a:xfrm>
            <a:off x="3985826" y="1670071"/>
            <a:ext cx="427839" cy="479796"/>
          </a:xfrm>
          <a:prstGeom prst="down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C6DE573-5D0B-4C3C-A9AF-892649B4E069}"/>
              </a:ext>
            </a:extLst>
          </p:cNvPr>
          <p:cNvSpPr txBox="1"/>
          <p:nvPr/>
        </p:nvSpPr>
        <p:spPr>
          <a:xfrm>
            <a:off x="4360183" y="1691665"/>
            <a:ext cx="11723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400" dirty="0"/>
              <a:t>Regulado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A8E46E1-AF21-4219-BDE4-A39F86A299F0}"/>
              </a:ext>
            </a:extLst>
          </p:cNvPr>
          <p:cNvSpPr txBox="1"/>
          <p:nvPr/>
        </p:nvSpPr>
        <p:spPr>
          <a:xfrm>
            <a:off x="5705569" y="2426866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Factores externos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4E000165-4F98-4319-893B-9F4F0DE5D3D0}"/>
              </a:ext>
            </a:extLst>
          </p:cNvPr>
          <p:cNvCxnSpPr/>
          <p:nvPr/>
        </p:nvCxnSpPr>
        <p:spPr>
          <a:xfrm>
            <a:off x="2391918" y="2149867"/>
            <a:ext cx="416932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AA357EA3-0792-4D9B-9091-00D28772B242}"/>
              </a:ext>
            </a:extLst>
          </p:cNvPr>
          <p:cNvCxnSpPr/>
          <p:nvPr/>
        </p:nvCxnSpPr>
        <p:spPr>
          <a:xfrm>
            <a:off x="6561247" y="2147486"/>
            <a:ext cx="0" cy="286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A3404C61-0506-4265-99D2-2AA84AEC5697}"/>
              </a:ext>
            </a:extLst>
          </p:cNvPr>
          <p:cNvCxnSpPr/>
          <p:nvPr/>
        </p:nvCxnSpPr>
        <p:spPr>
          <a:xfrm>
            <a:off x="2391918" y="2149867"/>
            <a:ext cx="0" cy="286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DDB0291-54CB-486C-96AE-25B5F1BC49BF}"/>
              </a:ext>
            </a:extLst>
          </p:cNvPr>
          <p:cNvSpPr txBox="1"/>
          <p:nvPr/>
        </p:nvSpPr>
        <p:spPr>
          <a:xfrm>
            <a:off x="1280375" y="3048401"/>
            <a:ext cx="609460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Expresión de genes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Moléculas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Factores de crecimiento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Hormonas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Neurotransmisores</a:t>
            </a:r>
            <a:endParaRPr lang="es-MX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7A07895-8D9E-4E4E-A27D-FAD420023916}"/>
              </a:ext>
            </a:extLst>
          </p:cNvPr>
          <p:cNvSpPr txBox="1"/>
          <p:nvPr/>
        </p:nvSpPr>
        <p:spPr>
          <a:xfrm>
            <a:off x="5705569" y="3048401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Estímulos ambientales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Estímulos farmacológicos</a:t>
            </a:r>
            <a:endParaRPr lang="es-MX" dirty="0"/>
          </a:p>
        </p:txBody>
      </p:sp>
      <p:pic>
        <p:nvPicPr>
          <p:cNvPr id="9218" name="Picture 2" descr="Estudio descubre que personas mayores siguen generando nuevas neuronas |  UNAM Global">
            <a:extLst>
              <a:ext uri="{FF2B5EF4-FFF2-40B4-BE49-F238E27FC236}">
                <a16:creationId xmlns:a16="http://schemas.microsoft.com/office/drawing/2014/main" id="{7CB6C461-330D-410C-99AE-9761610C1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863" y="4134258"/>
            <a:ext cx="4586680" cy="258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Para qué sirven las neuronas nuevas de nuestro cerebro?">
            <a:extLst>
              <a:ext uri="{FF2B5EF4-FFF2-40B4-BE49-F238E27FC236}">
                <a16:creationId xmlns:a16="http://schemas.microsoft.com/office/drawing/2014/main" id="{CFD0F6AE-46DF-4FCA-9FD0-89CC750FB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018" y="4792312"/>
            <a:ext cx="3507647" cy="1930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4276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QUÉ es la CÉLULA | Cosas interesantes para niños">
            <a:extLst>
              <a:ext uri="{FF2B5EF4-FFF2-40B4-BE49-F238E27FC236}">
                <a16:creationId xmlns:a16="http://schemas.microsoft.com/office/drawing/2014/main" id="{215511BF-C254-498E-937C-EBF05FBF07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8"/>
          <a:stretch/>
        </p:blipFill>
        <p:spPr bwMode="auto">
          <a:xfrm>
            <a:off x="4834646" y="1052208"/>
            <a:ext cx="1696463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56DD092-325D-439A-A624-7F0A7AFB0ACF}"/>
              </a:ext>
            </a:extLst>
          </p:cNvPr>
          <p:cNvSpPr txBox="1"/>
          <p:nvPr/>
        </p:nvSpPr>
        <p:spPr>
          <a:xfrm>
            <a:off x="4942002" y="487313"/>
            <a:ext cx="22129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Las células </a:t>
            </a:r>
            <a:endParaRPr lang="es-MX" sz="24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74E2E5E-4EE4-4634-8722-769882751FFD}"/>
              </a:ext>
            </a:extLst>
          </p:cNvPr>
          <p:cNvSpPr txBox="1"/>
          <p:nvPr/>
        </p:nvSpPr>
        <p:spPr>
          <a:xfrm>
            <a:off x="-298611" y="3370497"/>
            <a:ext cx="60944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que se encuentran en </a:t>
            </a:r>
          </a:p>
          <a:p>
            <a:pPr algn="ctr"/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el ciclo celular </a:t>
            </a:r>
            <a:endParaRPr lang="es-MX" sz="24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A8C7A2E-35E3-4193-A8B9-588CB824EAFA}"/>
              </a:ext>
            </a:extLst>
          </p:cNvPr>
          <p:cNvSpPr txBox="1"/>
          <p:nvPr/>
        </p:nvSpPr>
        <p:spPr>
          <a:xfrm>
            <a:off x="6186338" y="3370497"/>
            <a:ext cx="62452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0" i="0" dirty="0">
                <a:effectLst/>
                <a:latin typeface="Arial" panose="020B0604020202020204" pitchFamily="34" charset="0"/>
              </a:rPr>
              <a:t>que se encuentran en </a:t>
            </a:r>
          </a:p>
          <a:p>
            <a:pPr algn="ctr"/>
            <a:r>
              <a:rPr lang="es-ES" sz="2400" b="0" i="0" dirty="0">
                <a:effectLst/>
                <a:latin typeface="Arial" panose="020B0604020202020204" pitchFamily="34" charset="0"/>
              </a:rPr>
              <a:t>fase 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3" tooltip="Fase G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</a:t>
            </a:r>
            <a:r>
              <a:rPr lang="es-ES" sz="2400" b="0" i="0" u="none" strike="noStrike" baseline="-25000" dirty="0">
                <a:effectLst/>
                <a:latin typeface="Arial" panose="020B0604020202020204" pitchFamily="34" charset="0"/>
                <a:hlinkClick r:id="rId3" tooltip="Fase G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</a:t>
            </a:r>
            <a:endParaRPr lang="es-MX" sz="2400" dirty="0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DA6973AE-889F-4BDB-8A7B-EB2D9C5D7861}"/>
              </a:ext>
            </a:extLst>
          </p:cNvPr>
          <p:cNvCxnSpPr/>
          <p:nvPr/>
        </p:nvCxnSpPr>
        <p:spPr>
          <a:xfrm flipH="1">
            <a:off x="2865748" y="2149311"/>
            <a:ext cx="1715679" cy="11500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AD14AD79-2364-4D60-B538-93747BBFD9AB}"/>
              </a:ext>
            </a:extLst>
          </p:cNvPr>
          <p:cNvCxnSpPr/>
          <p:nvPr/>
        </p:nvCxnSpPr>
        <p:spPr>
          <a:xfrm>
            <a:off x="6531109" y="2149311"/>
            <a:ext cx="1500528" cy="10369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E783C5F-11DA-4D35-BF79-8747E4DD1B66}"/>
              </a:ext>
            </a:extLst>
          </p:cNvPr>
          <p:cNvSpPr txBox="1"/>
          <p:nvPr/>
        </p:nvSpPr>
        <p:spPr>
          <a:xfrm>
            <a:off x="-435300" y="5115229"/>
            <a:ext cx="6367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i="0" dirty="0">
                <a:solidFill>
                  <a:srgbClr val="2021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proliferantes</a:t>
            </a:r>
            <a:endParaRPr lang="es-MX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Flecha: hacia abajo 14">
            <a:extLst>
              <a:ext uri="{FF2B5EF4-FFF2-40B4-BE49-F238E27FC236}">
                <a16:creationId xmlns:a16="http://schemas.microsoft.com/office/drawing/2014/main" id="{50A7D4AE-EEA8-4823-86C2-0FEBC36CEF32}"/>
              </a:ext>
            </a:extLst>
          </p:cNvPr>
          <p:cNvSpPr/>
          <p:nvPr/>
        </p:nvSpPr>
        <p:spPr>
          <a:xfrm>
            <a:off x="2399811" y="4458455"/>
            <a:ext cx="697583" cy="537328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5D4244B-23DD-4950-93CA-8939152676CA}"/>
              </a:ext>
            </a:extLst>
          </p:cNvPr>
          <p:cNvSpPr txBox="1"/>
          <p:nvPr/>
        </p:nvSpPr>
        <p:spPr>
          <a:xfrm>
            <a:off x="6233570" y="5115228"/>
            <a:ext cx="64337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i="0" dirty="0">
                <a:solidFill>
                  <a:srgbClr val="2021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quiescentes</a:t>
            </a:r>
            <a:endParaRPr lang="es-MX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Flecha: hacia abajo 19">
            <a:extLst>
              <a:ext uri="{FF2B5EF4-FFF2-40B4-BE49-F238E27FC236}">
                <a16:creationId xmlns:a16="http://schemas.microsoft.com/office/drawing/2014/main" id="{8A1EB98F-CF08-47C1-A010-F856B914DBD4}"/>
              </a:ext>
            </a:extLst>
          </p:cNvPr>
          <p:cNvSpPr/>
          <p:nvPr/>
        </p:nvSpPr>
        <p:spPr>
          <a:xfrm>
            <a:off x="9094606" y="4451295"/>
            <a:ext cx="697583" cy="537328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69B0BC4-D450-49BA-BAFA-026618119726}"/>
              </a:ext>
            </a:extLst>
          </p:cNvPr>
          <p:cNvSpPr txBox="1"/>
          <p:nvPr/>
        </p:nvSpPr>
        <p:spPr>
          <a:xfrm>
            <a:off x="2314971" y="6371183"/>
            <a:ext cx="84322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Todas las células se originan únicamente de otra existente con anterioridad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2523157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upo 48">
            <a:extLst>
              <a:ext uri="{FF2B5EF4-FFF2-40B4-BE49-F238E27FC236}">
                <a16:creationId xmlns:a16="http://schemas.microsoft.com/office/drawing/2014/main" id="{F1915EAF-287A-4FE6-A20F-1B7D33A0874F}"/>
              </a:ext>
            </a:extLst>
          </p:cNvPr>
          <p:cNvGrpSpPr/>
          <p:nvPr/>
        </p:nvGrpSpPr>
        <p:grpSpPr>
          <a:xfrm>
            <a:off x="3308808" y="1495895"/>
            <a:ext cx="8365785" cy="5225065"/>
            <a:chOff x="5313950" y="855462"/>
            <a:chExt cx="5284539" cy="3300594"/>
          </a:xfrm>
        </p:grpSpPr>
        <p:pic>
          <p:nvPicPr>
            <p:cNvPr id="5" name="Picture 2" descr="QUÉ es la CÉLULA | Cosas interesantes para niños">
              <a:extLst>
                <a:ext uri="{FF2B5EF4-FFF2-40B4-BE49-F238E27FC236}">
                  <a16:creationId xmlns:a16="http://schemas.microsoft.com/office/drawing/2014/main" id="{E17F5D04-4D35-4213-B734-0F2CE0446A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78"/>
            <a:stretch/>
          </p:blipFill>
          <p:spPr bwMode="auto">
            <a:xfrm>
              <a:off x="7290511" y="855462"/>
              <a:ext cx="1132520" cy="10173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QUÉ es la CÉLULA | Cosas interesantes para niños">
              <a:extLst>
                <a:ext uri="{FF2B5EF4-FFF2-40B4-BE49-F238E27FC236}">
                  <a16:creationId xmlns:a16="http://schemas.microsoft.com/office/drawing/2014/main" id="{581AC3C7-0115-4B7F-A82D-17472C614AC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78"/>
            <a:stretch/>
          </p:blipFill>
          <p:spPr bwMode="auto">
            <a:xfrm>
              <a:off x="6357623" y="1941718"/>
              <a:ext cx="1132520" cy="10173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QUÉ es la CÉLULA | Cosas interesantes para niños">
              <a:extLst>
                <a:ext uri="{FF2B5EF4-FFF2-40B4-BE49-F238E27FC236}">
                  <a16:creationId xmlns:a16="http://schemas.microsoft.com/office/drawing/2014/main" id="{DE857E4A-9FD0-4BF0-9DA0-724A7D4715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78"/>
            <a:stretch/>
          </p:blipFill>
          <p:spPr bwMode="auto">
            <a:xfrm>
              <a:off x="8377037" y="1941718"/>
              <a:ext cx="1132520" cy="10173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QUÉ es la CÉLULA | Cosas interesantes para niños">
              <a:extLst>
                <a:ext uri="{FF2B5EF4-FFF2-40B4-BE49-F238E27FC236}">
                  <a16:creationId xmlns:a16="http://schemas.microsoft.com/office/drawing/2014/main" id="{446A3E7A-5683-4DF0-A29A-2A3F63D7FB8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78"/>
            <a:stretch/>
          </p:blipFill>
          <p:spPr bwMode="auto">
            <a:xfrm>
              <a:off x="5313950" y="3138668"/>
              <a:ext cx="1132520" cy="10173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QUÉ es la CÉLULA | Cosas interesantes para niños">
              <a:extLst>
                <a:ext uri="{FF2B5EF4-FFF2-40B4-BE49-F238E27FC236}">
                  <a16:creationId xmlns:a16="http://schemas.microsoft.com/office/drawing/2014/main" id="{B3C71C19-7FBF-48FC-8679-257789ACF7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78"/>
            <a:stretch/>
          </p:blipFill>
          <p:spPr bwMode="auto">
            <a:xfrm>
              <a:off x="6599651" y="3138668"/>
              <a:ext cx="1132520" cy="10173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QUÉ es la CÉLULA | Cosas interesantes para niños">
              <a:extLst>
                <a:ext uri="{FF2B5EF4-FFF2-40B4-BE49-F238E27FC236}">
                  <a16:creationId xmlns:a16="http://schemas.microsoft.com/office/drawing/2014/main" id="{523602C4-6171-44AD-AA32-F7D6E7DC1C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78"/>
            <a:stretch/>
          </p:blipFill>
          <p:spPr bwMode="auto">
            <a:xfrm>
              <a:off x="8098799" y="3138668"/>
              <a:ext cx="1132520" cy="10173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 descr="QUÉ es la CÉLULA | Cosas interesantes para niños">
              <a:extLst>
                <a:ext uri="{FF2B5EF4-FFF2-40B4-BE49-F238E27FC236}">
                  <a16:creationId xmlns:a16="http://schemas.microsoft.com/office/drawing/2014/main" id="{C6A969DB-5B94-4A73-AB63-FA8C0D2938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78"/>
            <a:stretch/>
          </p:blipFill>
          <p:spPr bwMode="auto">
            <a:xfrm>
              <a:off x="9465969" y="3138668"/>
              <a:ext cx="1132520" cy="10173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Forma libre: forma 11">
              <a:extLst>
                <a:ext uri="{FF2B5EF4-FFF2-40B4-BE49-F238E27FC236}">
                  <a16:creationId xmlns:a16="http://schemas.microsoft.com/office/drawing/2014/main" id="{E5B6E410-553E-4C90-B424-3F65D0DE9D48}"/>
                </a:ext>
              </a:extLst>
            </p:cNvPr>
            <p:cNvSpPr/>
            <p:nvPr/>
          </p:nvSpPr>
          <p:spPr>
            <a:xfrm>
              <a:off x="6640378" y="1324923"/>
              <a:ext cx="521165" cy="484635"/>
            </a:xfrm>
            <a:custGeom>
              <a:avLst/>
              <a:gdLst>
                <a:gd name="connsiteX0" fmla="*/ 521165 w 521165"/>
                <a:gd name="connsiteY0" fmla="*/ 56618 h 484635"/>
                <a:gd name="connsiteX1" fmla="*/ 15327 w 521165"/>
                <a:gd name="connsiteY1" fmla="*/ 37163 h 484635"/>
                <a:gd name="connsiteX2" fmla="*/ 180697 w 521165"/>
                <a:gd name="connsiteY2" fmla="*/ 484635 h 484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1165" h="484635">
                  <a:moveTo>
                    <a:pt x="521165" y="56618"/>
                  </a:moveTo>
                  <a:cubicBezTo>
                    <a:pt x="296618" y="11222"/>
                    <a:pt x="72072" y="-34173"/>
                    <a:pt x="15327" y="37163"/>
                  </a:cubicBezTo>
                  <a:cubicBezTo>
                    <a:pt x="-41418" y="108499"/>
                    <a:pt x="69639" y="296567"/>
                    <a:pt x="180697" y="484635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8746B38C-5492-4E0C-958C-BB3BC057BDFC}"/>
                </a:ext>
              </a:extLst>
            </p:cNvPr>
            <p:cNvSpPr/>
            <p:nvPr/>
          </p:nvSpPr>
          <p:spPr>
            <a:xfrm>
              <a:off x="5741313" y="2602568"/>
              <a:ext cx="521165" cy="484635"/>
            </a:xfrm>
            <a:custGeom>
              <a:avLst/>
              <a:gdLst>
                <a:gd name="connsiteX0" fmla="*/ 521165 w 521165"/>
                <a:gd name="connsiteY0" fmla="*/ 56618 h 484635"/>
                <a:gd name="connsiteX1" fmla="*/ 15327 w 521165"/>
                <a:gd name="connsiteY1" fmla="*/ 37163 h 484635"/>
                <a:gd name="connsiteX2" fmla="*/ 180697 w 521165"/>
                <a:gd name="connsiteY2" fmla="*/ 484635 h 484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1165" h="484635">
                  <a:moveTo>
                    <a:pt x="521165" y="56618"/>
                  </a:moveTo>
                  <a:cubicBezTo>
                    <a:pt x="296618" y="11222"/>
                    <a:pt x="72072" y="-34173"/>
                    <a:pt x="15327" y="37163"/>
                  </a:cubicBezTo>
                  <a:cubicBezTo>
                    <a:pt x="-41418" y="108499"/>
                    <a:pt x="69639" y="296567"/>
                    <a:pt x="180697" y="484635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Forma libre: forma 13">
              <a:extLst>
                <a:ext uri="{FF2B5EF4-FFF2-40B4-BE49-F238E27FC236}">
                  <a16:creationId xmlns:a16="http://schemas.microsoft.com/office/drawing/2014/main" id="{6830E9A0-D53D-4CB5-AC62-1A56FF2A7F8E}"/>
                </a:ext>
              </a:extLst>
            </p:cNvPr>
            <p:cNvSpPr/>
            <p:nvPr/>
          </p:nvSpPr>
          <p:spPr>
            <a:xfrm>
              <a:off x="8017329" y="2602568"/>
              <a:ext cx="391651" cy="598855"/>
            </a:xfrm>
            <a:custGeom>
              <a:avLst/>
              <a:gdLst>
                <a:gd name="connsiteX0" fmla="*/ 521165 w 521165"/>
                <a:gd name="connsiteY0" fmla="*/ 56618 h 484635"/>
                <a:gd name="connsiteX1" fmla="*/ 15327 w 521165"/>
                <a:gd name="connsiteY1" fmla="*/ 37163 h 484635"/>
                <a:gd name="connsiteX2" fmla="*/ 180697 w 521165"/>
                <a:gd name="connsiteY2" fmla="*/ 484635 h 484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1165" h="484635">
                  <a:moveTo>
                    <a:pt x="521165" y="56618"/>
                  </a:moveTo>
                  <a:cubicBezTo>
                    <a:pt x="296618" y="11222"/>
                    <a:pt x="72072" y="-34173"/>
                    <a:pt x="15327" y="37163"/>
                  </a:cubicBezTo>
                  <a:cubicBezTo>
                    <a:pt x="-41418" y="108499"/>
                    <a:pt x="69639" y="296567"/>
                    <a:pt x="180697" y="484635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391ECE3B-6C61-4AB7-AED4-7DB806C745CA}"/>
                </a:ext>
              </a:extLst>
            </p:cNvPr>
            <p:cNvSpPr/>
            <p:nvPr/>
          </p:nvSpPr>
          <p:spPr>
            <a:xfrm>
              <a:off x="8460738" y="1261286"/>
              <a:ext cx="552210" cy="531023"/>
            </a:xfrm>
            <a:custGeom>
              <a:avLst/>
              <a:gdLst>
                <a:gd name="connsiteX0" fmla="*/ 0 w 552210"/>
                <a:gd name="connsiteY0" fmla="*/ 21976 h 531023"/>
                <a:gd name="connsiteX1" fmla="*/ 527901 w 552210"/>
                <a:gd name="connsiteY1" fmla="*/ 59683 h 531023"/>
                <a:gd name="connsiteX2" fmla="*/ 414779 w 552210"/>
                <a:gd name="connsiteY2" fmla="*/ 531023 h 53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2210" h="531023">
                  <a:moveTo>
                    <a:pt x="0" y="21976"/>
                  </a:moveTo>
                  <a:cubicBezTo>
                    <a:pt x="229385" y="-1591"/>
                    <a:pt x="458771" y="-25158"/>
                    <a:pt x="527901" y="59683"/>
                  </a:cubicBezTo>
                  <a:cubicBezTo>
                    <a:pt x="597031" y="144524"/>
                    <a:pt x="505905" y="337773"/>
                    <a:pt x="414779" y="531023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0E722960-ED02-4E01-B396-2EB255449FBE}"/>
                </a:ext>
              </a:extLst>
            </p:cNvPr>
            <p:cNvSpPr/>
            <p:nvPr/>
          </p:nvSpPr>
          <p:spPr>
            <a:xfrm>
              <a:off x="9499107" y="2556180"/>
              <a:ext cx="552210" cy="531023"/>
            </a:xfrm>
            <a:custGeom>
              <a:avLst/>
              <a:gdLst>
                <a:gd name="connsiteX0" fmla="*/ 0 w 552210"/>
                <a:gd name="connsiteY0" fmla="*/ 21976 h 531023"/>
                <a:gd name="connsiteX1" fmla="*/ 527901 w 552210"/>
                <a:gd name="connsiteY1" fmla="*/ 59683 h 531023"/>
                <a:gd name="connsiteX2" fmla="*/ 414779 w 552210"/>
                <a:gd name="connsiteY2" fmla="*/ 531023 h 53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2210" h="531023">
                  <a:moveTo>
                    <a:pt x="0" y="21976"/>
                  </a:moveTo>
                  <a:cubicBezTo>
                    <a:pt x="229385" y="-1591"/>
                    <a:pt x="458771" y="-25158"/>
                    <a:pt x="527901" y="59683"/>
                  </a:cubicBezTo>
                  <a:cubicBezTo>
                    <a:pt x="597031" y="144524"/>
                    <a:pt x="505905" y="337773"/>
                    <a:pt x="414779" y="531023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8" name="Forma libre: forma 17">
              <a:extLst>
                <a:ext uri="{FF2B5EF4-FFF2-40B4-BE49-F238E27FC236}">
                  <a16:creationId xmlns:a16="http://schemas.microsoft.com/office/drawing/2014/main" id="{847B0D16-09EE-4FAA-9484-CE63A6697BB9}"/>
                </a:ext>
              </a:extLst>
            </p:cNvPr>
            <p:cNvSpPr/>
            <p:nvPr/>
          </p:nvSpPr>
          <p:spPr>
            <a:xfrm>
              <a:off x="7393146" y="2639888"/>
              <a:ext cx="552210" cy="531023"/>
            </a:xfrm>
            <a:custGeom>
              <a:avLst/>
              <a:gdLst>
                <a:gd name="connsiteX0" fmla="*/ 0 w 552210"/>
                <a:gd name="connsiteY0" fmla="*/ 21976 h 531023"/>
                <a:gd name="connsiteX1" fmla="*/ 527901 w 552210"/>
                <a:gd name="connsiteY1" fmla="*/ 59683 h 531023"/>
                <a:gd name="connsiteX2" fmla="*/ 414779 w 552210"/>
                <a:gd name="connsiteY2" fmla="*/ 531023 h 53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2210" h="531023">
                  <a:moveTo>
                    <a:pt x="0" y="21976"/>
                  </a:moveTo>
                  <a:cubicBezTo>
                    <a:pt x="229385" y="-1591"/>
                    <a:pt x="458771" y="-25158"/>
                    <a:pt x="527901" y="59683"/>
                  </a:cubicBezTo>
                  <a:cubicBezTo>
                    <a:pt x="597031" y="144524"/>
                    <a:pt x="505905" y="337773"/>
                    <a:pt x="414779" y="531023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E66B463-37D8-4158-8FF2-DBBC942CF7CF}"/>
              </a:ext>
            </a:extLst>
          </p:cNvPr>
          <p:cNvSpPr txBox="1"/>
          <p:nvPr/>
        </p:nvSpPr>
        <p:spPr>
          <a:xfrm>
            <a:off x="1025967" y="482117"/>
            <a:ext cx="35979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5400" dirty="0"/>
              <a:t>FISIÓN BINARIA </a:t>
            </a:r>
          </a:p>
        </p:txBody>
      </p:sp>
    </p:spTree>
    <p:extLst>
      <p:ext uri="{BB962C8B-B14F-4D97-AF65-F5344CB8AC3E}">
        <p14:creationId xmlns:p14="http://schemas.microsoft.com/office/powerpoint/2010/main" val="2679067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D5BFB60-8859-43AA-857C-11B8A59A1DB6}"/>
              </a:ext>
            </a:extLst>
          </p:cNvPr>
          <p:cNvSpPr txBox="1"/>
          <p:nvPr/>
        </p:nvSpPr>
        <p:spPr>
          <a:xfrm>
            <a:off x="7751191" y="107565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32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nux Libertine"/>
              </a:rPr>
              <a:t>Fases del ciclo celular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4833FCE-AE07-45D6-904C-8B433269D19C}"/>
              </a:ext>
            </a:extLst>
          </p:cNvPr>
          <p:cNvSpPr txBox="1"/>
          <p:nvPr/>
        </p:nvSpPr>
        <p:spPr>
          <a:xfrm>
            <a:off x="1700355" y="1214685"/>
            <a:ext cx="91133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b="0" i="0" dirty="0">
                <a:effectLst/>
                <a:latin typeface="Arial" panose="020B0604020202020204" pitchFamily="34" charset="0"/>
              </a:rPr>
              <a:t>La </a:t>
            </a:r>
            <a:r>
              <a:rPr lang="es-ES" sz="2400" b="0" i="0" u="none" strike="noStrike" dirty="0">
                <a:effectLst/>
                <a:latin typeface="Arial" panose="020B0604020202020204" pitchFamily="34" charset="0"/>
                <a:hlinkClick r:id="rId2" tooltip="Célul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célula</a:t>
            </a:r>
            <a:r>
              <a:rPr lang="es-ES" sz="2400" b="0" i="0" dirty="0">
                <a:effectLst/>
                <a:latin typeface="Arial" panose="020B0604020202020204" pitchFamily="34" charset="0"/>
              </a:rPr>
              <a:t> puede encontrarse en dos estados muy diferenciados:</a:t>
            </a:r>
            <a:endParaRPr lang="es-MX" sz="24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E66B569-FFC7-4D26-95BD-13986D0E688A}"/>
              </a:ext>
            </a:extLst>
          </p:cNvPr>
          <p:cNvSpPr txBox="1"/>
          <p:nvPr/>
        </p:nvSpPr>
        <p:spPr>
          <a:xfrm>
            <a:off x="-566393" y="2781571"/>
            <a:ext cx="69239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El estado de no división </a:t>
            </a:r>
          </a:p>
          <a:p>
            <a:pPr algn="ctr"/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 </a:t>
            </a:r>
          </a:p>
          <a:p>
            <a:pPr algn="ctr"/>
            <a:r>
              <a:rPr lang="es-ES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interfase</a:t>
            </a:r>
            <a:endParaRPr lang="es-MX" sz="24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1391652-0CED-4130-9384-55E3EF297945}"/>
              </a:ext>
            </a:extLst>
          </p:cNvPr>
          <p:cNvSpPr txBox="1"/>
          <p:nvPr/>
        </p:nvSpPr>
        <p:spPr>
          <a:xfrm>
            <a:off x="4853234" y="2865631"/>
            <a:ext cx="733876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b="0" i="0" dirty="0">
                <a:effectLst/>
                <a:latin typeface="Arial" panose="020B0604020202020204" pitchFamily="34" charset="0"/>
              </a:rPr>
              <a:t>El estado de </a:t>
            </a:r>
          </a:p>
          <a:p>
            <a:pPr algn="ctr"/>
            <a:r>
              <a:rPr lang="es-MX" sz="2400" b="1" i="0" dirty="0">
                <a:effectLst/>
                <a:latin typeface="Arial" panose="020B0604020202020204" pitchFamily="34" charset="0"/>
              </a:rPr>
              <a:t>división</a:t>
            </a:r>
            <a:endParaRPr lang="es-MX" sz="2400" b="1" dirty="0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8005E967-B33E-40D9-AADA-971C43D4DF7B}"/>
              </a:ext>
            </a:extLst>
          </p:cNvPr>
          <p:cNvCxnSpPr/>
          <p:nvPr/>
        </p:nvCxnSpPr>
        <p:spPr>
          <a:xfrm>
            <a:off x="8437776" y="1838954"/>
            <a:ext cx="0" cy="940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E7717054-C58D-4C4F-ADF5-02C0033166B1}"/>
              </a:ext>
            </a:extLst>
          </p:cNvPr>
          <p:cNvCxnSpPr/>
          <p:nvPr/>
        </p:nvCxnSpPr>
        <p:spPr>
          <a:xfrm>
            <a:off x="2895600" y="1924639"/>
            <a:ext cx="0" cy="940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6B86A1D-EBD6-4035-93E4-1F5A8CA6E7A8}"/>
              </a:ext>
            </a:extLst>
          </p:cNvPr>
          <p:cNvSpPr txBox="1"/>
          <p:nvPr/>
        </p:nvSpPr>
        <p:spPr>
          <a:xfrm>
            <a:off x="4834381" y="4655076"/>
            <a:ext cx="7206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llamado </a:t>
            </a:r>
            <a:r>
              <a:rPr lang="es-MX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fase M</a:t>
            </a:r>
            <a:endParaRPr lang="es-MX" sz="2400" dirty="0"/>
          </a:p>
        </p:txBody>
      </p:sp>
      <p:sp>
        <p:nvSpPr>
          <p:cNvPr id="15" name="Flecha: hacia abajo 14">
            <a:extLst>
              <a:ext uri="{FF2B5EF4-FFF2-40B4-BE49-F238E27FC236}">
                <a16:creationId xmlns:a16="http://schemas.microsoft.com/office/drawing/2014/main" id="{DB3C254C-785F-4A4B-8BE6-C4EEFDAEE364}"/>
              </a:ext>
            </a:extLst>
          </p:cNvPr>
          <p:cNvSpPr/>
          <p:nvPr/>
        </p:nvSpPr>
        <p:spPr>
          <a:xfrm>
            <a:off x="8098411" y="3894551"/>
            <a:ext cx="678730" cy="648286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0BA4A2EC-025A-4D4D-8B0B-536EC28114EF}"/>
              </a:ext>
            </a:extLst>
          </p:cNvPr>
          <p:cNvSpPr/>
          <p:nvPr/>
        </p:nvSpPr>
        <p:spPr>
          <a:xfrm>
            <a:off x="2556235" y="3977303"/>
            <a:ext cx="678730" cy="648286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FE1B223-CCB0-4D95-8A14-69AF52BC9F7E}"/>
              </a:ext>
            </a:extLst>
          </p:cNvPr>
          <p:cNvSpPr txBox="1"/>
          <p:nvPr/>
        </p:nvSpPr>
        <p:spPr>
          <a:xfrm>
            <a:off x="891621" y="4612234"/>
            <a:ext cx="7206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La célula realiza sus funciones específicas </a:t>
            </a:r>
            <a:endParaRPr lang="es-MX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7B1F5CA-0BB2-444C-910E-3CC6A3DDCEC8}"/>
              </a:ext>
            </a:extLst>
          </p:cNvPr>
          <p:cNvSpPr txBox="1"/>
          <p:nvPr/>
        </p:nvSpPr>
        <p:spPr>
          <a:xfrm>
            <a:off x="1236518" y="5584037"/>
            <a:ext cx="945572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si está destinada a avanzar a la división celular, comienza por realizar la duplicación de su </a:t>
            </a:r>
            <a:r>
              <a:rPr lang="es-ES" sz="32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ADN"/>
              </a:rPr>
              <a:t>ADN</a:t>
            </a:r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32228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cientists Say: RNA | Science News for Students">
            <a:extLst>
              <a:ext uri="{FF2B5EF4-FFF2-40B4-BE49-F238E27FC236}">
                <a16:creationId xmlns:a16="http://schemas.microsoft.com/office/drawing/2014/main" id="{DCCD7142-9321-49D6-8685-107A6F943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787" y="999489"/>
            <a:ext cx="6094428" cy="3429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40AF3AB-14F0-4F67-A2E7-6543A2511FDF}"/>
              </a:ext>
            </a:extLst>
          </p:cNvPr>
          <p:cNvSpPr txBox="1"/>
          <p:nvPr/>
        </p:nvSpPr>
        <p:spPr>
          <a:xfrm>
            <a:off x="3048786" y="116991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b="1" i="0" dirty="0">
                <a:solidFill>
                  <a:srgbClr val="2021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Interfase</a:t>
            </a:r>
            <a:endParaRPr lang="es-MX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1F725B-D460-44BC-9D95-E93387A15A60}"/>
              </a:ext>
            </a:extLst>
          </p:cNvPr>
          <p:cNvSpPr txBox="1"/>
          <p:nvPr/>
        </p:nvSpPr>
        <p:spPr>
          <a:xfrm>
            <a:off x="1095282" y="527759"/>
            <a:ext cx="1062400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Es la fase más larga del </a:t>
            </a:r>
            <a:r>
              <a:rPr lang="es-ES" sz="20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ciclo celular</a:t>
            </a:r>
            <a:r>
              <a:rPr lang="es-E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ocupando casi el </a:t>
            </a:r>
            <a:r>
              <a:rPr lang="es-ES" sz="20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90 % </a:t>
            </a:r>
            <a:r>
              <a:rPr lang="es-E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del ciclo. </a:t>
            </a:r>
          </a:p>
          <a:p>
            <a:pPr algn="ctr"/>
            <a:endParaRPr lang="es-ES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algn="ctr"/>
            <a:r>
              <a:rPr lang="es-ES" sz="2000" dirty="0">
                <a:solidFill>
                  <a:srgbClr val="202122"/>
                </a:solidFill>
                <a:latin typeface="Arial" panose="020B0604020202020204" pitchFamily="34" charset="0"/>
              </a:rPr>
              <a:t>C</a:t>
            </a:r>
            <a:r>
              <a:rPr lang="es-E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omprende tres etapas:</a:t>
            </a:r>
            <a:endParaRPr lang="es-MX" sz="20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403AB4-6EDE-4D28-ACB5-35C063AE5F52}"/>
              </a:ext>
            </a:extLst>
          </p:cNvPr>
          <p:cNvSpPr txBox="1"/>
          <p:nvPr/>
        </p:nvSpPr>
        <p:spPr>
          <a:xfrm>
            <a:off x="461913" y="2794203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1. Fase G</a:t>
            </a:r>
            <a:r>
              <a:rPr lang="es-MX" b="1" i="0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</a:t>
            </a:r>
            <a:r>
              <a:rPr lang="es-MX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:</a:t>
            </a:r>
            <a:endParaRPr lang="es-MX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2B240EB-FDB4-4D23-9CC6-D23675977F64}"/>
              </a:ext>
            </a:extLst>
          </p:cNvPr>
          <p:cNvSpPr txBox="1"/>
          <p:nvPr/>
        </p:nvSpPr>
        <p:spPr>
          <a:xfrm>
            <a:off x="510066" y="3634810"/>
            <a:ext cx="10048347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ES" sz="2000" b="0" i="0" dirty="0">
                <a:effectLst/>
                <a:latin typeface="Arial" panose="020B0604020202020204" pitchFamily="34" charset="0"/>
              </a:rPr>
              <a:t>Se da crecimiento celular con </a:t>
            </a:r>
            <a:r>
              <a:rPr lang="es-ES" sz="2000" b="1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3" tooltip="Síntesis de proteína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síntesis de proteínas</a:t>
            </a:r>
            <a:r>
              <a:rPr lang="es-ES" sz="2000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y de </a:t>
            </a:r>
            <a:r>
              <a:rPr lang="es-ES" sz="2000" b="1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4" tooltip="Síntesis de AR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ARN</a:t>
            </a:r>
            <a:r>
              <a:rPr lang="es-ES" sz="2000" b="1" u="none" strike="noStrike" dirty="0">
                <a:solidFill>
                  <a:schemeClr val="accent1"/>
                </a:solidFill>
                <a:latin typeface="Arial" panose="020B0604020202020204" pitchFamily="34" charset="0"/>
              </a:rPr>
              <a:t> </a:t>
            </a:r>
            <a:r>
              <a:rPr lang="es-ES" sz="2000" b="1" dirty="0">
                <a:latin typeface="Arial" panose="020B0604020202020204" pitchFamily="34" charset="0"/>
              </a:rPr>
              <a:t>para replicar el DNA</a:t>
            </a:r>
            <a:r>
              <a:rPr lang="es-ES" sz="2000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</a:t>
            </a:r>
            <a:endParaRPr lang="es-MX" sz="2000" b="1" dirty="0">
              <a:solidFill>
                <a:schemeClr val="accent1"/>
              </a:solidFill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DD6A6C0-F4DA-41F3-83F8-0149A2952488}"/>
              </a:ext>
            </a:extLst>
          </p:cNvPr>
          <p:cNvSpPr txBox="1"/>
          <p:nvPr/>
        </p:nvSpPr>
        <p:spPr>
          <a:xfrm>
            <a:off x="510065" y="4569720"/>
            <a:ext cx="93692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02122"/>
                </a:solidFill>
                <a:latin typeface="Arial" panose="020B0604020202020204" pitchFamily="34" charset="0"/>
              </a:rPr>
              <a:t>T</a:t>
            </a:r>
            <a:r>
              <a:rPr lang="es-E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ranscurre entre el </a:t>
            </a:r>
            <a:r>
              <a:rPr lang="es-ES" b="0" i="0" dirty="0">
                <a:solidFill>
                  <a:srgbClr val="202122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fin de una mitosis </a:t>
            </a:r>
            <a:r>
              <a:rPr lang="es-E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y el </a:t>
            </a:r>
            <a:r>
              <a:rPr lang="es-ES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inicio de la síntesis de ADN</a:t>
            </a:r>
            <a:endParaRPr lang="es-MX" b="1" dirty="0">
              <a:solidFill>
                <a:srgbClr val="FF0000"/>
              </a:solidFill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A3A01B4-3E7A-4436-906E-166E3EB4D9C3}"/>
              </a:ext>
            </a:extLst>
          </p:cNvPr>
          <p:cNvSpPr txBox="1"/>
          <p:nvPr/>
        </p:nvSpPr>
        <p:spPr>
          <a:xfrm>
            <a:off x="510065" y="5115969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Tiene una duración de entre 6 y 12 horas</a:t>
            </a:r>
            <a:endParaRPr lang="es-MX" dirty="0"/>
          </a:p>
        </p:txBody>
      </p:sp>
      <p:pic>
        <p:nvPicPr>
          <p:cNvPr id="24" name="Picture 4" descr="Proteína - Wikipedia, la enciclopedia libre">
            <a:extLst>
              <a:ext uri="{FF2B5EF4-FFF2-40B4-BE49-F238E27FC236}">
                <a16:creationId xmlns:a16="http://schemas.microsoft.com/office/drawing/2014/main" id="{F7B49F46-5967-486E-AD86-658F28085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853" y="4015509"/>
            <a:ext cx="2697106" cy="2729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3903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B29BCD8-9F85-415F-B400-5F81999B1B9F}"/>
              </a:ext>
            </a:extLst>
          </p:cNvPr>
          <p:cNvSpPr txBox="1"/>
          <p:nvPr/>
        </p:nvSpPr>
        <p:spPr>
          <a:xfrm>
            <a:off x="8254155" y="4568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b="1" i="0" dirty="0">
                <a:solidFill>
                  <a:srgbClr val="2021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Interfase</a:t>
            </a:r>
            <a:endParaRPr lang="es-MX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789F443-1E59-496E-8E0C-2F0CA14537B3}"/>
              </a:ext>
            </a:extLst>
          </p:cNvPr>
          <p:cNvSpPr txBox="1"/>
          <p:nvPr/>
        </p:nvSpPr>
        <p:spPr>
          <a:xfrm>
            <a:off x="412730" y="1469632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2. Fase S</a:t>
            </a:r>
            <a:r>
              <a:rPr lang="es-MX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: </a:t>
            </a:r>
            <a:endParaRPr lang="es-MX" sz="28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D3E4A0A-E39A-4E52-805D-8138A173B229}"/>
              </a:ext>
            </a:extLst>
          </p:cNvPr>
          <p:cNvSpPr txBox="1"/>
          <p:nvPr/>
        </p:nvSpPr>
        <p:spPr>
          <a:xfrm>
            <a:off x="646044" y="2123764"/>
            <a:ext cx="10820400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s-ES" sz="2800" dirty="0">
                <a:latin typeface="Arial" panose="020B0604020202020204" pitchFamily="34" charset="0"/>
              </a:rPr>
              <a:t>S</a:t>
            </a:r>
            <a:r>
              <a:rPr lang="es-ES" sz="2800" i="0" dirty="0">
                <a:effectLst/>
                <a:latin typeface="Arial" panose="020B0604020202020204" pitchFamily="34" charset="0"/>
              </a:rPr>
              <a:t>e produce la </a:t>
            </a:r>
            <a:r>
              <a:rPr lang="es-ES" sz="2800" b="1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2" tooltip="Replicación del AD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replicación o síntesis del ADN</a:t>
            </a:r>
            <a:endParaRPr lang="es-ES" sz="2800" b="1" u="none" strike="noStrike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s-ES" sz="2800" dirty="0">
                <a:latin typeface="Arial" panose="020B0604020202020204" pitchFamily="34" charset="0"/>
              </a:rPr>
              <a:t>C</a:t>
            </a:r>
            <a:r>
              <a:rPr lang="es-ES" sz="2800" i="0" dirty="0">
                <a:effectLst/>
                <a:latin typeface="Arial" panose="020B0604020202020204" pitchFamily="34" charset="0"/>
              </a:rPr>
              <a:t>ada </a:t>
            </a:r>
            <a:r>
              <a:rPr lang="es-ES" sz="2800" i="0" u="none" strike="noStrike" dirty="0">
                <a:effectLst/>
                <a:latin typeface="Arial" panose="020B0604020202020204" pitchFamily="34" charset="0"/>
                <a:hlinkClick r:id="rId3" tooltip="Cromosom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cromosoma</a:t>
            </a:r>
            <a:r>
              <a:rPr lang="es-ES" sz="2800" i="0" dirty="0">
                <a:effectLst/>
                <a:latin typeface="Arial" panose="020B0604020202020204" pitchFamily="34" charset="0"/>
              </a:rPr>
              <a:t> se duplica</a:t>
            </a:r>
            <a:endParaRPr lang="es-MX" sz="28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B63E4DE-6D92-4439-A36E-DD661EDCB0A8}"/>
              </a:ext>
            </a:extLst>
          </p:cNvPr>
          <p:cNvSpPr txBox="1"/>
          <p:nvPr/>
        </p:nvSpPr>
        <p:spPr>
          <a:xfrm>
            <a:off x="429312" y="3533908"/>
            <a:ext cx="1133337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 la duplicación del ADN, el </a:t>
            </a:r>
            <a:r>
              <a:rPr lang="es-ES" sz="2400" b="1" i="0" u="none" strike="noStrike" dirty="0">
                <a:effectLst/>
                <a:latin typeface="Arial" panose="020B0604020202020204" pitchFamily="34" charset="0"/>
                <a:hlinkClick r:id="rId4" tooltip="Núcleo celula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núcleo</a:t>
            </a:r>
            <a:r>
              <a:rPr lang="es-ES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contiene el doble de proteínas </a:t>
            </a: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nucleares </a:t>
            </a:r>
            <a:r>
              <a:rPr lang="es-ES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y de ADN </a:t>
            </a: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que al principio. </a:t>
            </a:r>
            <a:endParaRPr lang="es-MX" sz="24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C460215-D06E-4A4D-A641-559F06B3A80C}"/>
              </a:ext>
            </a:extLst>
          </p:cNvPr>
          <p:cNvSpPr txBox="1"/>
          <p:nvPr/>
        </p:nvSpPr>
        <p:spPr>
          <a:xfrm>
            <a:off x="412730" y="4618927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Tiene una duración de unas </a:t>
            </a:r>
            <a:r>
              <a:rPr lang="es-ES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10-12 horas</a:t>
            </a:r>
            <a:endParaRPr lang="es-MX" sz="2400" b="1" dirty="0"/>
          </a:p>
        </p:txBody>
      </p:sp>
    </p:spTree>
    <p:extLst>
      <p:ext uri="{BB962C8B-B14F-4D97-AF65-F5344CB8AC3E}">
        <p14:creationId xmlns:p14="http://schemas.microsoft.com/office/powerpoint/2010/main" val="2704879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68F25C0-734D-46B8-8F9C-6CB8F8B55A65}"/>
              </a:ext>
            </a:extLst>
          </p:cNvPr>
          <p:cNvSpPr txBox="1"/>
          <p:nvPr/>
        </p:nvSpPr>
        <p:spPr>
          <a:xfrm>
            <a:off x="10229004" y="47897"/>
            <a:ext cx="19629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b="1" i="0" dirty="0">
                <a:solidFill>
                  <a:srgbClr val="2021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Interfase</a:t>
            </a:r>
            <a:endParaRPr lang="es-MX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D37A18F-5C76-4BF6-BB6E-E8D86E88E2A1}"/>
              </a:ext>
            </a:extLst>
          </p:cNvPr>
          <p:cNvSpPr txBox="1"/>
          <p:nvPr/>
        </p:nvSpPr>
        <p:spPr>
          <a:xfrm>
            <a:off x="302887" y="1509388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3. Fase G</a:t>
            </a:r>
            <a:r>
              <a:rPr lang="es-MX" sz="2400" b="1" i="0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2</a:t>
            </a:r>
            <a:r>
              <a:rPr lang="es-MX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:</a:t>
            </a:r>
            <a:endParaRPr lang="es-MX" sz="24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43A2A9D-409C-4CA5-B084-DE3AEC9640B9}"/>
              </a:ext>
            </a:extLst>
          </p:cNvPr>
          <p:cNvSpPr txBox="1"/>
          <p:nvPr/>
        </p:nvSpPr>
        <p:spPr>
          <a:xfrm>
            <a:off x="398726" y="2248924"/>
            <a:ext cx="1143314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202122"/>
                </a:solidFill>
                <a:latin typeface="Arial" panose="020B0604020202020204" pitchFamily="34" charset="0"/>
              </a:rPr>
              <a:t>C</a:t>
            </a:r>
            <a:r>
              <a:rPr lang="es-ES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ontinúa</a:t>
            </a: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la </a:t>
            </a:r>
            <a:r>
              <a:rPr lang="es-ES" sz="2400" b="0" i="0" u="sng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síntesis de proteínas y ARN</a:t>
            </a: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para la división celular </a:t>
            </a:r>
            <a:endParaRPr lang="es-MX" sz="24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3A7EC3C-B7EB-4EA0-A5BE-81ADCFCF239A}"/>
              </a:ext>
            </a:extLst>
          </p:cNvPr>
          <p:cNvSpPr txBox="1"/>
          <p:nvPr/>
        </p:nvSpPr>
        <p:spPr>
          <a:xfrm>
            <a:off x="398725" y="3113723"/>
            <a:ext cx="112446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rgbClr val="202122"/>
                </a:solidFill>
                <a:latin typeface="Arial" panose="020B0604020202020204" pitchFamily="34" charset="0"/>
              </a:rPr>
              <a:t>S</a:t>
            </a: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 observan cambios en la estructura celular</a:t>
            </a:r>
            <a:endParaRPr lang="es-MX" sz="24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36D58D4-8115-4C48-A6F1-0B8DAA29A563}"/>
              </a:ext>
            </a:extLst>
          </p:cNvPr>
          <p:cNvSpPr txBox="1"/>
          <p:nvPr/>
        </p:nvSpPr>
        <p:spPr>
          <a:xfrm>
            <a:off x="492243" y="3921783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Tiene una duración entre </a:t>
            </a:r>
            <a:r>
              <a:rPr lang="es-ES" sz="2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3 y 4 horas</a:t>
            </a:r>
            <a:endParaRPr lang="es-MX" sz="2400" b="1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7E0A837-FDE7-46D3-820B-DC55EEDE910C}"/>
              </a:ext>
            </a:extLst>
          </p:cNvPr>
          <p:cNvSpPr txBox="1"/>
          <p:nvPr/>
        </p:nvSpPr>
        <p:spPr>
          <a:xfrm>
            <a:off x="398725" y="4729843"/>
            <a:ext cx="110654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Termina cuando la cromatina empieza a condensarse al inicio de la mitosis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19084303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1771</TotalTime>
  <Words>832</Words>
  <Application>Microsoft Office PowerPoint</Application>
  <PresentationFormat>Panorámica</PresentationFormat>
  <Paragraphs>144</Paragraphs>
  <Slides>35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Linux Libertine</vt:lpstr>
      <vt:lpstr>Tema de Office</vt:lpstr>
      <vt:lpstr>El ciclo celular, proliferación , diferenciación y migración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ciclo celular</dc:title>
  <dc:creator>DAVID FERNANDEZ QUEZADA</dc:creator>
  <cp:lastModifiedBy>FERNANDEZ QUEZADA, DAVID</cp:lastModifiedBy>
  <cp:revision>45</cp:revision>
  <dcterms:created xsi:type="dcterms:W3CDTF">2021-04-12T16:15:34Z</dcterms:created>
  <dcterms:modified xsi:type="dcterms:W3CDTF">2025-11-12T15:28:21Z</dcterms:modified>
</cp:coreProperties>
</file>

<file path=docProps/thumbnail.jpeg>
</file>